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2" r:id="rId7"/>
    <p:sldId id="265" r:id="rId8"/>
    <p:sldId id="261" r:id="rId9"/>
    <p:sldId id="263" r:id="rId10"/>
    <p:sldId id="264" r:id="rId11"/>
    <p:sldId id="266" r:id="rId12"/>
    <p:sldId id="286" r:id="rId13"/>
    <p:sldId id="285" r:id="rId14"/>
    <p:sldId id="267" r:id="rId15"/>
    <p:sldId id="268" r:id="rId16"/>
    <p:sldId id="269" r:id="rId17"/>
    <p:sldId id="270" r:id="rId18"/>
    <p:sldId id="271" r:id="rId19"/>
    <p:sldId id="272" r:id="rId20"/>
    <p:sldId id="273" r:id="rId21"/>
    <p:sldId id="274" r:id="rId22"/>
    <p:sldId id="275" r:id="rId23"/>
    <p:sldId id="276" r:id="rId24"/>
    <p:sldId id="281" r:id="rId25"/>
    <p:sldId id="284" r:id="rId26"/>
    <p:sldId id="282" r:id="rId27"/>
    <p:sldId id="277" r:id="rId28"/>
    <p:sldId id="280" r:id="rId29"/>
    <p:sldId id="278" r:id="rId30"/>
    <p:sldId id="279" r:id="rId31"/>
    <p:sldId id="28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83199-99B1-478B-FD7A-C32CBD8C3EF8}"/>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44E13E5-BC1B-5EA4-2201-5D3BC7ACEF02}"/>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3924EDBF-DDD3-A6B5-21BA-8A7C92CE432D}"/>
              </a:ext>
            </a:extLst>
          </p:cNvPr>
          <p:cNvSpPr txBox="1">
            <a:spLocks noGrp="1"/>
          </p:cNvSpPr>
          <p:nvPr>
            <p:ph type="dt" sz="half" idx="7"/>
          </p:nvPr>
        </p:nvSpPr>
        <p:spPr/>
        <p:txBody>
          <a:bodyPr/>
          <a:lstStyle>
            <a:lvl1pPr>
              <a:defRPr/>
            </a:lvl1pPr>
          </a:lstStyle>
          <a:p>
            <a:pPr lvl="0"/>
            <a:fld id="{EF5637A2-0C13-4288-B933-46E00343EB0F}" type="datetime1">
              <a:rPr lang="en-US"/>
              <a:pPr lvl="0"/>
              <a:t>9/4/2025</a:t>
            </a:fld>
            <a:endParaRPr lang="en-US"/>
          </a:p>
        </p:txBody>
      </p:sp>
      <p:sp>
        <p:nvSpPr>
          <p:cNvPr id="5" name="Footer Placeholder 4">
            <a:extLst>
              <a:ext uri="{FF2B5EF4-FFF2-40B4-BE49-F238E27FC236}">
                <a16:creationId xmlns:a16="http://schemas.microsoft.com/office/drawing/2014/main" id="{90422608-A678-DA47-F457-62F307D83851}"/>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FDAE7979-8AD7-E560-EAAB-0E1E81E645AA}"/>
              </a:ext>
            </a:extLst>
          </p:cNvPr>
          <p:cNvSpPr txBox="1">
            <a:spLocks noGrp="1"/>
          </p:cNvSpPr>
          <p:nvPr>
            <p:ph type="sldNum" sz="quarter" idx="8"/>
          </p:nvPr>
        </p:nvSpPr>
        <p:spPr/>
        <p:txBody>
          <a:bodyPr/>
          <a:lstStyle>
            <a:lvl1pPr>
              <a:defRPr/>
            </a:lvl1pPr>
          </a:lstStyle>
          <a:p>
            <a:pPr lvl="0"/>
            <a:fld id="{5D0BCB60-88EB-48B0-AFED-0FB407EEAA74}" type="slidenum">
              <a:t>‹#›</a:t>
            </a:fld>
            <a:endParaRPr lang="en-US"/>
          </a:p>
        </p:txBody>
      </p:sp>
    </p:spTree>
    <p:extLst>
      <p:ext uri="{BB962C8B-B14F-4D97-AF65-F5344CB8AC3E}">
        <p14:creationId xmlns:p14="http://schemas.microsoft.com/office/powerpoint/2010/main" val="211480611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4B42F-EF91-DDDA-234C-1FD7BD3AFC0B}"/>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745DE25-E9F6-F8B1-33B2-79CF16D5768B}"/>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31F79F-AD1D-5538-EC13-2590496AF0B6}"/>
              </a:ext>
            </a:extLst>
          </p:cNvPr>
          <p:cNvSpPr txBox="1">
            <a:spLocks noGrp="1"/>
          </p:cNvSpPr>
          <p:nvPr>
            <p:ph type="dt" sz="half" idx="7"/>
          </p:nvPr>
        </p:nvSpPr>
        <p:spPr/>
        <p:txBody>
          <a:bodyPr/>
          <a:lstStyle>
            <a:lvl1pPr>
              <a:defRPr/>
            </a:lvl1pPr>
          </a:lstStyle>
          <a:p>
            <a:pPr lvl="0"/>
            <a:fld id="{153C0435-C6AC-4ACD-B559-9E2305CD2AEE}" type="datetime1">
              <a:rPr lang="en-US"/>
              <a:pPr lvl="0"/>
              <a:t>9/4/2025</a:t>
            </a:fld>
            <a:endParaRPr lang="en-US"/>
          </a:p>
        </p:txBody>
      </p:sp>
      <p:sp>
        <p:nvSpPr>
          <p:cNvPr id="5" name="Footer Placeholder 4">
            <a:extLst>
              <a:ext uri="{FF2B5EF4-FFF2-40B4-BE49-F238E27FC236}">
                <a16:creationId xmlns:a16="http://schemas.microsoft.com/office/drawing/2014/main" id="{33CF109E-502B-5BF6-C004-1838A29197B9}"/>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226BAA8A-C0B5-9897-32A1-DD5ABAEBB173}"/>
              </a:ext>
            </a:extLst>
          </p:cNvPr>
          <p:cNvSpPr txBox="1">
            <a:spLocks noGrp="1"/>
          </p:cNvSpPr>
          <p:nvPr>
            <p:ph type="sldNum" sz="quarter" idx="8"/>
          </p:nvPr>
        </p:nvSpPr>
        <p:spPr/>
        <p:txBody>
          <a:bodyPr/>
          <a:lstStyle>
            <a:lvl1pPr>
              <a:defRPr/>
            </a:lvl1pPr>
          </a:lstStyle>
          <a:p>
            <a:pPr lvl="0"/>
            <a:fld id="{118CD55B-E448-4553-8613-7ED48AD1418C}" type="slidenum">
              <a:t>‹#›</a:t>
            </a:fld>
            <a:endParaRPr lang="en-US"/>
          </a:p>
        </p:txBody>
      </p:sp>
    </p:spTree>
    <p:extLst>
      <p:ext uri="{BB962C8B-B14F-4D97-AF65-F5344CB8AC3E}">
        <p14:creationId xmlns:p14="http://schemas.microsoft.com/office/powerpoint/2010/main" val="827401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9DC39-0FAC-5495-877F-ED69EA791767}"/>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568E221F-93AE-919E-05BB-6D15996F0F3E}"/>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89A222-3D6F-9A95-A8C5-876767342419}"/>
              </a:ext>
            </a:extLst>
          </p:cNvPr>
          <p:cNvSpPr txBox="1">
            <a:spLocks noGrp="1"/>
          </p:cNvSpPr>
          <p:nvPr>
            <p:ph type="dt" sz="half" idx="7"/>
          </p:nvPr>
        </p:nvSpPr>
        <p:spPr/>
        <p:txBody>
          <a:bodyPr/>
          <a:lstStyle>
            <a:lvl1pPr>
              <a:defRPr/>
            </a:lvl1pPr>
          </a:lstStyle>
          <a:p>
            <a:pPr lvl="0"/>
            <a:fld id="{73F84460-AB14-4134-9D23-5DFADDBE108A}" type="datetime1">
              <a:rPr lang="en-US"/>
              <a:pPr lvl="0"/>
              <a:t>9/4/2025</a:t>
            </a:fld>
            <a:endParaRPr lang="en-US"/>
          </a:p>
        </p:txBody>
      </p:sp>
      <p:sp>
        <p:nvSpPr>
          <p:cNvPr id="5" name="Footer Placeholder 4">
            <a:extLst>
              <a:ext uri="{FF2B5EF4-FFF2-40B4-BE49-F238E27FC236}">
                <a16:creationId xmlns:a16="http://schemas.microsoft.com/office/drawing/2014/main" id="{81483133-AA53-AE9C-9B9E-296347708D37}"/>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650A4D8D-D582-AC3E-05EC-FC1C1E8172C8}"/>
              </a:ext>
            </a:extLst>
          </p:cNvPr>
          <p:cNvSpPr txBox="1">
            <a:spLocks noGrp="1"/>
          </p:cNvSpPr>
          <p:nvPr>
            <p:ph type="sldNum" sz="quarter" idx="8"/>
          </p:nvPr>
        </p:nvSpPr>
        <p:spPr/>
        <p:txBody>
          <a:bodyPr/>
          <a:lstStyle>
            <a:lvl1pPr>
              <a:defRPr/>
            </a:lvl1pPr>
          </a:lstStyle>
          <a:p>
            <a:pPr lvl="0"/>
            <a:fld id="{7C3D9B46-B31B-4CB8-B58A-D4628D32BFB4}" type="slidenum">
              <a:t>‹#›</a:t>
            </a:fld>
            <a:endParaRPr lang="en-US"/>
          </a:p>
        </p:txBody>
      </p:sp>
    </p:spTree>
    <p:extLst>
      <p:ext uri="{BB962C8B-B14F-4D97-AF65-F5344CB8AC3E}">
        <p14:creationId xmlns:p14="http://schemas.microsoft.com/office/powerpoint/2010/main" val="2469544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1AD89-E117-49CD-4991-A89A0B46B978}"/>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F980F5E-70CD-9E58-3166-D485BAECE023}"/>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F17F09-166A-3BE2-A156-591C1FAE2838}"/>
              </a:ext>
            </a:extLst>
          </p:cNvPr>
          <p:cNvSpPr txBox="1">
            <a:spLocks noGrp="1"/>
          </p:cNvSpPr>
          <p:nvPr>
            <p:ph type="dt" sz="half" idx="7"/>
          </p:nvPr>
        </p:nvSpPr>
        <p:spPr/>
        <p:txBody>
          <a:bodyPr/>
          <a:lstStyle>
            <a:lvl1pPr>
              <a:defRPr/>
            </a:lvl1pPr>
          </a:lstStyle>
          <a:p>
            <a:pPr lvl="0"/>
            <a:fld id="{6D3945BC-6D83-4BDE-8315-70561F1B4C08}" type="datetime1">
              <a:rPr lang="en-US"/>
              <a:pPr lvl="0"/>
              <a:t>9/4/2025</a:t>
            </a:fld>
            <a:endParaRPr lang="en-US"/>
          </a:p>
        </p:txBody>
      </p:sp>
      <p:sp>
        <p:nvSpPr>
          <p:cNvPr id="5" name="Footer Placeholder 4">
            <a:extLst>
              <a:ext uri="{FF2B5EF4-FFF2-40B4-BE49-F238E27FC236}">
                <a16:creationId xmlns:a16="http://schemas.microsoft.com/office/drawing/2014/main" id="{A1086F81-646A-E3E0-8C66-73B9344EA11E}"/>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8B3D7421-43D3-EF10-D785-8D8C7E18104F}"/>
              </a:ext>
            </a:extLst>
          </p:cNvPr>
          <p:cNvSpPr txBox="1">
            <a:spLocks noGrp="1"/>
          </p:cNvSpPr>
          <p:nvPr>
            <p:ph type="sldNum" sz="quarter" idx="8"/>
          </p:nvPr>
        </p:nvSpPr>
        <p:spPr/>
        <p:txBody>
          <a:bodyPr/>
          <a:lstStyle>
            <a:lvl1pPr>
              <a:defRPr/>
            </a:lvl1pPr>
          </a:lstStyle>
          <a:p>
            <a:pPr lvl="0"/>
            <a:fld id="{7551741B-1671-4EC2-9BC8-1685F72BA4BA}" type="slidenum">
              <a:t>‹#›</a:t>
            </a:fld>
            <a:endParaRPr lang="en-US"/>
          </a:p>
        </p:txBody>
      </p:sp>
    </p:spTree>
    <p:extLst>
      <p:ext uri="{BB962C8B-B14F-4D97-AF65-F5344CB8AC3E}">
        <p14:creationId xmlns:p14="http://schemas.microsoft.com/office/powerpoint/2010/main" val="410468306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78F0-DD87-82D6-4EE9-82835B2EDCEF}"/>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2A10A2F4-C442-3A1C-2C9C-E8A125E2791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FC3018E6-BB89-A0AD-AC22-5A0F481CB42A}"/>
              </a:ext>
            </a:extLst>
          </p:cNvPr>
          <p:cNvSpPr txBox="1">
            <a:spLocks noGrp="1"/>
          </p:cNvSpPr>
          <p:nvPr>
            <p:ph type="dt" sz="half" idx="7"/>
          </p:nvPr>
        </p:nvSpPr>
        <p:spPr/>
        <p:txBody>
          <a:bodyPr/>
          <a:lstStyle>
            <a:lvl1pPr>
              <a:defRPr/>
            </a:lvl1pPr>
          </a:lstStyle>
          <a:p>
            <a:pPr lvl="0"/>
            <a:fld id="{A23261CC-85E4-4EF9-991E-EEA375969E69}" type="datetime1">
              <a:rPr lang="en-US"/>
              <a:pPr lvl="0"/>
              <a:t>9/4/2025</a:t>
            </a:fld>
            <a:endParaRPr lang="en-US"/>
          </a:p>
        </p:txBody>
      </p:sp>
      <p:sp>
        <p:nvSpPr>
          <p:cNvPr id="5" name="Footer Placeholder 4">
            <a:extLst>
              <a:ext uri="{FF2B5EF4-FFF2-40B4-BE49-F238E27FC236}">
                <a16:creationId xmlns:a16="http://schemas.microsoft.com/office/drawing/2014/main" id="{5A68D6B1-1BAA-C0E8-49EB-3F0D5F0EDD12}"/>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17F7FBB6-8566-0554-5A8D-6A745BE598EF}"/>
              </a:ext>
            </a:extLst>
          </p:cNvPr>
          <p:cNvSpPr txBox="1">
            <a:spLocks noGrp="1"/>
          </p:cNvSpPr>
          <p:nvPr>
            <p:ph type="sldNum" sz="quarter" idx="8"/>
          </p:nvPr>
        </p:nvSpPr>
        <p:spPr/>
        <p:txBody>
          <a:bodyPr/>
          <a:lstStyle>
            <a:lvl1pPr>
              <a:defRPr/>
            </a:lvl1pPr>
          </a:lstStyle>
          <a:p>
            <a:pPr lvl="0"/>
            <a:fld id="{DBEE28D3-D7AA-4121-8CC1-7C2077296066}" type="slidenum">
              <a:t>‹#›</a:t>
            </a:fld>
            <a:endParaRPr lang="en-US"/>
          </a:p>
        </p:txBody>
      </p:sp>
    </p:spTree>
    <p:extLst>
      <p:ext uri="{BB962C8B-B14F-4D97-AF65-F5344CB8AC3E}">
        <p14:creationId xmlns:p14="http://schemas.microsoft.com/office/powerpoint/2010/main" val="1685771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0CF3E-C9C9-29D7-2124-CB9042F56DFD}"/>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70DC4D5B-28DD-F224-2E56-D3BDAEEFA02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073F64E-B7A7-7370-0C14-0AE1D0863638}"/>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C883D8-FBB1-E2BB-4C09-0890541D9CEA}"/>
              </a:ext>
            </a:extLst>
          </p:cNvPr>
          <p:cNvSpPr txBox="1">
            <a:spLocks noGrp="1"/>
          </p:cNvSpPr>
          <p:nvPr>
            <p:ph type="dt" sz="half" idx="7"/>
          </p:nvPr>
        </p:nvSpPr>
        <p:spPr/>
        <p:txBody>
          <a:bodyPr/>
          <a:lstStyle>
            <a:lvl1pPr>
              <a:defRPr/>
            </a:lvl1pPr>
          </a:lstStyle>
          <a:p>
            <a:pPr lvl="0"/>
            <a:fld id="{E7990821-AD6D-4A35-9715-323BBC84CE7F}" type="datetime1">
              <a:rPr lang="en-US"/>
              <a:pPr lvl="0"/>
              <a:t>9/4/2025</a:t>
            </a:fld>
            <a:endParaRPr lang="en-US"/>
          </a:p>
        </p:txBody>
      </p:sp>
      <p:sp>
        <p:nvSpPr>
          <p:cNvPr id="6" name="Footer Placeholder 5">
            <a:extLst>
              <a:ext uri="{FF2B5EF4-FFF2-40B4-BE49-F238E27FC236}">
                <a16:creationId xmlns:a16="http://schemas.microsoft.com/office/drawing/2014/main" id="{45AC09BA-D9B1-3CB3-54A2-71C5C6A3E9F3}"/>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341FEF07-DDA1-7DEE-BA18-3F03AAB7DA5D}"/>
              </a:ext>
            </a:extLst>
          </p:cNvPr>
          <p:cNvSpPr txBox="1">
            <a:spLocks noGrp="1"/>
          </p:cNvSpPr>
          <p:nvPr>
            <p:ph type="sldNum" sz="quarter" idx="8"/>
          </p:nvPr>
        </p:nvSpPr>
        <p:spPr/>
        <p:txBody>
          <a:bodyPr/>
          <a:lstStyle>
            <a:lvl1pPr>
              <a:defRPr/>
            </a:lvl1pPr>
          </a:lstStyle>
          <a:p>
            <a:pPr lvl="0"/>
            <a:fld id="{97C6AAE0-FF62-461C-8714-87E571AEEC16}" type="slidenum">
              <a:t>‹#›</a:t>
            </a:fld>
            <a:endParaRPr lang="en-US"/>
          </a:p>
        </p:txBody>
      </p:sp>
    </p:spTree>
    <p:extLst>
      <p:ext uri="{BB962C8B-B14F-4D97-AF65-F5344CB8AC3E}">
        <p14:creationId xmlns:p14="http://schemas.microsoft.com/office/powerpoint/2010/main" val="415670747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61FA3-CAAA-1058-47DC-98A98502ABAC}"/>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1E7DA3F-6568-AF4E-00FE-F0837A5EC2C4}"/>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C0779137-0632-13D6-A20F-6F6048698056}"/>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8F3E463-AD05-C2AF-B9FD-D77A70810D79}"/>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49B6D681-D1EC-6B96-5A01-CF446C2BAFF3}"/>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CC44C3-88E1-1441-ED80-0FA3E0CA6577}"/>
              </a:ext>
            </a:extLst>
          </p:cNvPr>
          <p:cNvSpPr txBox="1">
            <a:spLocks noGrp="1"/>
          </p:cNvSpPr>
          <p:nvPr>
            <p:ph type="dt" sz="half" idx="7"/>
          </p:nvPr>
        </p:nvSpPr>
        <p:spPr/>
        <p:txBody>
          <a:bodyPr/>
          <a:lstStyle>
            <a:lvl1pPr>
              <a:defRPr/>
            </a:lvl1pPr>
          </a:lstStyle>
          <a:p>
            <a:pPr lvl="0"/>
            <a:fld id="{866A9CEA-C02C-4E92-90D2-56D99BB1064B}" type="datetime1">
              <a:rPr lang="en-US"/>
              <a:pPr lvl="0"/>
              <a:t>9/4/2025</a:t>
            </a:fld>
            <a:endParaRPr lang="en-US"/>
          </a:p>
        </p:txBody>
      </p:sp>
      <p:sp>
        <p:nvSpPr>
          <p:cNvPr id="8" name="Footer Placeholder 7">
            <a:extLst>
              <a:ext uri="{FF2B5EF4-FFF2-40B4-BE49-F238E27FC236}">
                <a16:creationId xmlns:a16="http://schemas.microsoft.com/office/drawing/2014/main" id="{7D0B3F66-E2EF-F4BE-8154-B7BCC10BA40A}"/>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25468438-EF26-2B39-2F5D-499A6B2D1BE5}"/>
              </a:ext>
            </a:extLst>
          </p:cNvPr>
          <p:cNvSpPr txBox="1">
            <a:spLocks noGrp="1"/>
          </p:cNvSpPr>
          <p:nvPr>
            <p:ph type="sldNum" sz="quarter" idx="8"/>
          </p:nvPr>
        </p:nvSpPr>
        <p:spPr/>
        <p:txBody>
          <a:bodyPr/>
          <a:lstStyle>
            <a:lvl1pPr>
              <a:defRPr/>
            </a:lvl1pPr>
          </a:lstStyle>
          <a:p>
            <a:pPr lvl="0"/>
            <a:fld id="{4245B2D9-C6B8-4B84-96A3-72A3C5C48A48}" type="slidenum">
              <a:t>‹#›</a:t>
            </a:fld>
            <a:endParaRPr lang="en-US"/>
          </a:p>
        </p:txBody>
      </p:sp>
    </p:spTree>
    <p:extLst>
      <p:ext uri="{BB962C8B-B14F-4D97-AF65-F5344CB8AC3E}">
        <p14:creationId xmlns:p14="http://schemas.microsoft.com/office/powerpoint/2010/main" val="3265453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A23E5-2978-A9D0-AE1E-6673F660E23D}"/>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80602575-9537-EFCB-8622-4352FB9A794E}"/>
              </a:ext>
            </a:extLst>
          </p:cNvPr>
          <p:cNvSpPr txBox="1">
            <a:spLocks noGrp="1"/>
          </p:cNvSpPr>
          <p:nvPr>
            <p:ph type="dt" sz="half" idx="7"/>
          </p:nvPr>
        </p:nvSpPr>
        <p:spPr/>
        <p:txBody>
          <a:bodyPr/>
          <a:lstStyle>
            <a:lvl1pPr>
              <a:defRPr/>
            </a:lvl1pPr>
          </a:lstStyle>
          <a:p>
            <a:pPr lvl="0"/>
            <a:fld id="{15854098-F44B-4B1D-ACED-5A07CFC52EF1}" type="datetime1">
              <a:rPr lang="en-US"/>
              <a:pPr lvl="0"/>
              <a:t>9/4/2025</a:t>
            </a:fld>
            <a:endParaRPr lang="en-US"/>
          </a:p>
        </p:txBody>
      </p:sp>
      <p:sp>
        <p:nvSpPr>
          <p:cNvPr id="4" name="Footer Placeholder 3">
            <a:extLst>
              <a:ext uri="{FF2B5EF4-FFF2-40B4-BE49-F238E27FC236}">
                <a16:creationId xmlns:a16="http://schemas.microsoft.com/office/drawing/2014/main" id="{2A4DB027-BCFC-B74A-74E8-042D39822BD2}"/>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E331B598-C2CD-9C00-05C1-969D32D25EE7}"/>
              </a:ext>
            </a:extLst>
          </p:cNvPr>
          <p:cNvSpPr txBox="1">
            <a:spLocks noGrp="1"/>
          </p:cNvSpPr>
          <p:nvPr>
            <p:ph type="sldNum" sz="quarter" idx="8"/>
          </p:nvPr>
        </p:nvSpPr>
        <p:spPr/>
        <p:txBody>
          <a:bodyPr/>
          <a:lstStyle>
            <a:lvl1pPr>
              <a:defRPr/>
            </a:lvl1pPr>
          </a:lstStyle>
          <a:p>
            <a:pPr lvl="0"/>
            <a:fld id="{58A0AED3-1F3A-47A0-AD67-53832A0DEA13}" type="slidenum">
              <a:t>‹#›</a:t>
            </a:fld>
            <a:endParaRPr lang="en-US"/>
          </a:p>
        </p:txBody>
      </p:sp>
    </p:spTree>
    <p:extLst>
      <p:ext uri="{BB962C8B-B14F-4D97-AF65-F5344CB8AC3E}">
        <p14:creationId xmlns:p14="http://schemas.microsoft.com/office/powerpoint/2010/main" val="3634805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1226B1-05A7-3467-EC50-7E0C08F1F38C}"/>
              </a:ext>
            </a:extLst>
          </p:cNvPr>
          <p:cNvSpPr txBox="1">
            <a:spLocks noGrp="1"/>
          </p:cNvSpPr>
          <p:nvPr>
            <p:ph type="dt" sz="half" idx="7"/>
          </p:nvPr>
        </p:nvSpPr>
        <p:spPr/>
        <p:txBody>
          <a:bodyPr/>
          <a:lstStyle>
            <a:lvl1pPr>
              <a:defRPr/>
            </a:lvl1pPr>
          </a:lstStyle>
          <a:p>
            <a:pPr lvl="0"/>
            <a:fld id="{BBB4900A-9297-4D3A-9EC0-578797AEE075}" type="datetime1">
              <a:rPr lang="en-US"/>
              <a:pPr lvl="0"/>
              <a:t>9/4/2025</a:t>
            </a:fld>
            <a:endParaRPr lang="en-US"/>
          </a:p>
        </p:txBody>
      </p:sp>
      <p:sp>
        <p:nvSpPr>
          <p:cNvPr id="3" name="Footer Placeholder 2">
            <a:extLst>
              <a:ext uri="{FF2B5EF4-FFF2-40B4-BE49-F238E27FC236}">
                <a16:creationId xmlns:a16="http://schemas.microsoft.com/office/drawing/2014/main" id="{E39B281E-BFBA-93CA-9EB5-1FA1FC3EF245}"/>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5EA7AE0C-1A2D-3419-8C85-08EE41AD183E}"/>
              </a:ext>
            </a:extLst>
          </p:cNvPr>
          <p:cNvSpPr txBox="1">
            <a:spLocks noGrp="1"/>
          </p:cNvSpPr>
          <p:nvPr>
            <p:ph type="sldNum" sz="quarter" idx="8"/>
          </p:nvPr>
        </p:nvSpPr>
        <p:spPr/>
        <p:txBody>
          <a:bodyPr/>
          <a:lstStyle>
            <a:lvl1pPr>
              <a:defRPr/>
            </a:lvl1pPr>
          </a:lstStyle>
          <a:p>
            <a:pPr lvl="0"/>
            <a:fld id="{674B1D3F-9F28-4713-A298-807EC7D4AEC1}" type="slidenum">
              <a:t>‹#›</a:t>
            </a:fld>
            <a:endParaRPr lang="en-US"/>
          </a:p>
        </p:txBody>
      </p:sp>
    </p:spTree>
    <p:extLst>
      <p:ext uri="{BB962C8B-B14F-4D97-AF65-F5344CB8AC3E}">
        <p14:creationId xmlns:p14="http://schemas.microsoft.com/office/powerpoint/2010/main" val="280476220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FD12C-5AE2-31E0-2A62-F01949A289C5}"/>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5AF84017-5D0F-261B-ACCB-67B617BFEEE1}"/>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63B087-D9D2-63AF-F48B-12E0181E901A}"/>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67D9DC25-C57E-6D6F-922F-804860F25528}"/>
              </a:ext>
            </a:extLst>
          </p:cNvPr>
          <p:cNvSpPr txBox="1">
            <a:spLocks noGrp="1"/>
          </p:cNvSpPr>
          <p:nvPr>
            <p:ph type="dt" sz="half" idx="7"/>
          </p:nvPr>
        </p:nvSpPr>
        <p:spPr/>
        <p:txBody>
          <a:bodyPr/>
          <a:lstStyle>
            <a:lvl1pPr>
              <a:defRPr/>
            </a:lvl1pPr>
          </a:lstStyle>
          <a:p>
            <a:pPr lvl="0"/>
            <a:fld id="{2B2C7BE2-7B46-45DB-BE39-B76D88DB13D9}" type="datetime1">
              <a:rPr lang="en-US"/>
              <a:pPr lvl="0"/>
              <a:t>9/4/2025</a:t>
            </a:fld>
            <a:endParaRPr lang="en-US"/>
          </a:p>
        </p:txBody>
      </p:sp>
      <p:sp>
        <p:nvSpPr>
          <p:cNvPr id="6" name="Footer Placeholder 5">
            <a:extLst>
              <a:ext uri="{FF2B5EF4-FFF2-40B4-BE49-F238E27FC236}">
                <a16:creationId xmlns:a16="http://schemas.microsoft.com/office/drawing/2014/main" id="{64A0EDA4-FBA8-8A2F-C242-8105182D249A}"/>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8FD97B66-4452-839D-CBEC-6A18145B24B4}"/>
              </a:ext>
            </a:extLst>
          </p:cNvPr>
          <p:cNvSpPr txBox="1">
            <a:spLocks noGrp="1"/>
          </p:cNvSpPr>
          <p:nvPr>
            <p:ph type="sldNum" sz="quarter" idx="8"/>
          </p:nvPr>
        </p:nvSpPr>
        <p:spPr/>
        <p:txBody>
          <a:bodyPr/>
          <a:lstStyle>
            <a:lvl1pPr>
              <a:defRPr/>
            </a:lvl1pPr>
          </a:lstStyle>
          <a:p>
            <a:pPr lvl="0"/>
            <a:fld id="{F54B24DE-0FDD-43A5-A8C1-A61FAF3BC965}" type="slidenum">
              <a:t>‹#›</a:t>
            </a:fld>
            <a:endParaRPr lang="en-US"/>
          </a:p>
        </p:txBody>
      </p:sp>
    </p:spTree>
    <p:extLst>
      <p:ext uri="{BB962C8B-B14F-4D97-AF65-F5344CB8AC3E}">
        <p14:creationId xmlns:p14="http://schemas.microsoft.com/office/powerpoint/2010/main" val="3583191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FA376-8BD0-A8F2-2E86-18B96AC7DE46}"/>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2CC5DD89-6780-00C9-0EB6-71260ACC67D1}"/>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n-US"/>
          </a:p>
        </p:txBody>
      </p:sp>
      <p:sp>
        <p:nvSpPr>
          <p:cNvPr id="4" name="Text Placeholder 3">
            <a:extLst>
              <a:ext uri="{FF2B5EF4-FFF2-40B4-BE49-F238E27FC236}">
                <a16:creationId xmlns:a16="http://schemas.microsoft.com/office/drawing/2014/main" id="{3FF26E9C-95A2-4697-70EF-EBF0BAB4CD1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482A8FD2-354A-5A14-124E-F08958953BAD}"/>
              </a:ext>
            </a:extLst>
          </p:cNvPr>
          <p:cNvSpPr txBox="1">
            <a:spLocks noGrp="1"/>
          </p:cNvSpPr>
          <p:nvPr>
            <p:ph type="dt" sz="half" idx="7"/>
          </p:nvPr>
        </p:nvSpPr>
        <p:spPr/>
        <p:txBody>
          <a:bodyPr/>
          <a:lstStyle>
            <a:lvl1pPr>
              <a:defRPr/>
            </a:lvl1pPr>
          </a:lstStyle>
          <a:p>
            <a:pPr lvl="0"/>
            <a:fld id="{2DB3743A-FBF5-4244-B459-D9F0D94B67FD}" type="datetime1">
              <a:rPr lang="en-US"/>
              <a:pPr lvl="0"/>
              <a:t>9/4/2025</a:t>
            </a:fld>
            <a:endParaRPr lang="en-US"/>
          </a:p>
        </p:txBody>
      </p:sp>
      <p:sp>
        <p:nvSpPr>
          <p:cNvPr id="6" name="Footer Placeholder 5">
            <a:extLst>
              <a:ext uri="{FF2B5EF4-FFF2-40B4-BE49-F238E27FC236}">
                <a16:creationId xmlns:a16="http://schemas.microsoft.com/office/drawing/2014/main" id="{F13E4BC6-0623-4A78-1137-9808B7E265B0}"/>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98C81CBF-BD83-00C4-C646-C8C17305CD68}"/>
              </a:ext>
            </a:extLst>
          </p:cNvPr>
          <p:cNvSpPr txBox="1">
            <a:spLocks noGrp="1"/>
          </p:cNvSpPr>
          <p:nvPr>
            <p:ph type="sldNum" sz="quarter" idx="8"/>
          </p:nvPr>
        </p:nvSpPr>
        <p:spPr/>
        <p:txBody>
          <a:bodyPr/>
          <a:lstStyle>
            <a:lvl1pPr>
              <a:defRPr/>
            </a:lvl1pPr>
          </a:lstStyle>
          <a:p>
            <a:pPr lvl="0"/>
            <a:fld id="{6C52FAA8-880D-422B-8C0E-417D8F953E4B}" type="slidenum">
              <a:t>‹#›</a:t>
            </a:fld>
            <a:endParaRPr lang="en-US"/>
          </a:p>
        </p:txBody>
      </p:sp>
    </p:spTree>
    <p:extLst>
      <p:ext uri="{BB962C8B-B14F-4D97-AF65-F5344CB8AC3E}">
        <p14:creationId xmlns:p14="http://schemas.microsoft.com/office/powerpoint/2010/main" val="1194634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2F77E6-186A-F534-F3F2-3381E1F58F71}"/>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FD3D0EF0-6C37-3FC7-C1C7-9B0C14E4B9C7}"/>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E7291-690E-A0FD-562E-CCF24D1D6BFA}"/>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767676"/>
                </a:solidFill>
                <a:uFillTx/>
                <a:latin typeface="Aptos"/>
              </a:defRPr>
            </a:lvl1pPr>
          </a:lstStyle>
          <a:p>
            <a:pPr lvl="0"/>
            <a:fld id="{C99721EE-63C4-4864-98D7-018D895354AA}" type="datetime1">
              <a:rPr lang="en-US"/>
              <a:pPr lvl="0"/>
              <a:t>9/4/2025</a:t>
            </a:fld>
            <a:endParaRPr lang="en-US"/>
          </a:p>
        </p:txBody>
      </p:sp>
      <p:sp>
        <p:nvSpPr>
          <p:cNvPr id="5" name="Footer Placeholder 4">
            <a:extLst>
              <a:ext uri="{FF2B5EF4-FFF2-40B4-BE49-F238E27FC236}">
                <a16:creationId xmlns:a16="http://schemas.microsoft.com/office/drawing/2014/main" id="{4491DF9F-D0D1-A7EE-4A73-DC7C41EBC8B8}"/>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767676"/>
                </a:solidFill>
                <a:uFillTx/>
                <a:latin typeface="Aptos"/>
              </a:defRPr>
            </a:lvl1pPr>
          </a:lstStyle>
          <a:p>
            <a:pPr lvl="0"/>
            <a:endParaRPr lang="en-US"/>
          </a:p>
        </p:txBody>
      </p:sp>
      <p:sp>
        <p:nvSpPr>
          <p:cNvPr id="6" name="Slide Number Placeholder 5">
            <a:extLst>
              <a:ext uri="{FF2B5EF4-FFF2-40B4-BE49-F238E27FC236}">
                <a16:creationId xmlns:a16="http://schemas.microsoft.com/office/drawing/2014/main" id="{7E4628C3-F39F-A328-A283-58F6878C3DA2}"/>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767676"/>
                </a:solidFill>
                <a:uFillTx/>
                <a:latin typeface="Aptos"/>
              </a:defRPr>
            </a:lvl1pPr>
          </a:lstStyle>
          <a:p>
            <a:pPr lvl="0"/>
            <a:fld id="{3FE96ABD-9E1D-4C54-9834-415094ADF239}"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 Id="rId5" Type="http://schemas.openxmlformats.org/officeDocument/2006/relationships/image" Target="../media/image26.svg"/><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2.svg"/><Relationship Id="rId7" Type="http://schemas.openxmlformats.org/officeDocument/2006/relationships/image" Target="../media/image36.sv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svg"/><Relationship Id="rId4" Type="http://schemas.openxmlformats.org/officeDocument/2006/relationships/image" Target="../media/image33.png"/></Relationships>
</file>

<file path=ppt/slides/_rels/slide14.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2.svg"/><Relationship Id="rId2" Type="http://schemas.openxmlformats.org/officeDocument/2006/relationships/image" Target="../media/image41.png"/><Relationship Id="rId1" Type="http://schemas.openxmlformats.org/officeDocument/2006/relationships/slideLayout" Target="../slideLayouts/slideLayout2.xml"/><Relationship Id="rId5" Type="http://schemas.openxmlformats.org/officeDocument/2006/relationships/image" Target="../media/image44.svg"/><Relationship Id="rId4" Type="http://schemas.openxmlformats.org/officeDocument/2006/relationships/image" Target="../media/image43.png"/></Relationships>
</file>

<file path=ppt/slides/_rels/slide17.xml.rels><?xml version="1.0" encoding="UTF-8" standalone="yes"?>
<Relationships xmlns="http://schemas.openxmlformats.org/package/2006/relationships"><Relationship Id="rId8" Type="http://schemas.openxmlformats.org/officeDocument/2006/relationships/image" Target="../media/image51.png"/><Relationship Id="rId13" Type="http://schemas.openxmlformats.org/officeDocument/2006/relationships/image" Target="../media/image56.svg"/><Relationship Id="rId3" Type="http://schemas.openxmlformats.org/officeDocument/2006/relationships/image" Target="../media/image46.svg"/><Relationship Id="rId7" Type="http://schemas.openxmlformats.org/officeDocument/2006/relationships/image" Target="../media/image50.svg"/><Relationship Id="rId12" Type="http://schemas.openxmlformats.org/officeDocument/2006/relationships/image" Target="../media/image55.png"/><Relationship Id="rId2" Type="http://schemas.openxmlformats.org/officeDocument/2006/relationships/image" Target="../media/image45.png"/><Relationship Id="rId1" Type="http://schemas.openxmlformats.org/officeDocument/2006/relationships/slideLayout" Target="../slideLayouts/slideLayout2.xml"/><Relationship Id="rId6" Type="http://schemas.openxmlformats.org/officeDocument/2006/relationships/image" Target="../media/image49.png"/><Relationship Id="rId11" Type="http://schemas.openxmlformats.org/officeDocument/2006/relationships/image" Target="../media/image54.svg"/><Relationship Id="rId5" Type="http://schemas.openxmlformats.org/officeDocument/2006/relationships/image" Target="../media/image48.svg"/><Relationship Id="rId10" Type="http://schemas.openxmlformats.org/officeDocument/2006/relationships/image" Target="../media/image53.png"/><Relationship Id="rId4" Type="http://schemas.openxmlformats.org/officeDocument/2006/relationships/image" Target="../media/image47.png"/><Relationship Id="rId9" Type="http://schemas.openxmlformats.org/officeDocument/2006/relationships/image" Target="../media/image52.svg"/></Relationships>
</file>

<file path=ppt/slides/_rels/slide18.xml.rels><?xml version="1.0" encoding="UTF-8" standalone="yes"?>
<Relationships xmlns="http://schemas.openxmlformats.org/package/2006/relationships"><Relationship Id="rId3" Type="http://schemas.openxmlformats.org/officeDocument/2006/relationships/image" Target="../media/image58.svg"/><Relationship Id="rId2" Type="http://schemas.openxmlformats.org/officeDocument/2006/relationships/image" Target="../media/image57.png"/><Relationship Id="rId1" Type="http://schemas.openxmlformats.org/officeDocument/2006/relationships/slideLayout" Target="../slideLayouts/slideLayout2.xml"/><Relationship Id="rId5" Type="http://schemas.openxmlformats.org/officeDocument/2006/relationships/image" Target="../media/image60.svg"/><Relationship Id="rId4" Type="http://schemas.openxmlformats.org/officeDocument/2006/relationships/image" Target="../media/image5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62.svg"/><Relationship Id="rId2" Type="http://schemas.openxmlformats.org/officeDocument/2006/relationships/image" Target="../media/image61.png"/><Relationship Id="rId1" Type="http://schemas.openxmlformats.org/officeDocument/2006/relationships/slideLayout" Target="../slideLayouts/slideLayout2.xml"/><Relationship Id="rId5" Type="http://schemas.openxmlformats.org/officeDocument/2006/relationships/image" Target="../media/image64.svg"/><Relationship Id="rId4" Type="http://schemas.openxmlformats.org/officeDocument/2006/relationships/image" Target="../media/image63.png"/></Relationships>
</file>

<file path=ppt/slides/_rels/slide21.xml.rels><?xml version="1.0" encoding="UTF-8" standalone="yes"?>
<Relationships xmlns="http://schemas.openxmlformats.org/package/2006/relationships"><Relationship Id="rId3" Type="http://schemas.openxmlformats.org/officeDocument/2006/relationships/image" Target="../media/image66.svg"/><Relationship Id="rId2" Type="http://schemas.openxmlformats.org/officeDocument/2006/relationships/image" Target="../media/image6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8.svg"/><Relationship Id="rId2" Type="http://schemas.openxmlformats.org/officeDocument/2006/relationships/image" Target="../media/image6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0.svg"/><Relationship Id="rId2" Type="http://schemas.openxmlformats.org/officeDocument/2006/relationships/image" Target="../media/image6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8.svg"/><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 Id="rId5" Type="http://schemas.openxmlformats.org/officeDocument/2006/relationships/image" Target="../media/image22.sv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21008-791D-51D1-9CF6-5F002A4BB5AC}"/>
              </a:ext>
            </a:extLst>
          </p:cNvPr>
          <p:cNvSpPr txBox="1">
            <a:spLocks noGrp="1"/>
          </p:cNvSpPr>
          <p:nvPr>
            <p:ph type="ctrTitle"/>
          </p:nvPr>
        </p:nvSpPr>
        <p:spPr/>
        <p:txBody>
          <a:bodyPr/>
          <a:lstStyle/>
          <a:p>
            <a:pPr lvl="0"/>
            <a:r>
              <a:rPr lang="en-US" dirty="0"/>
              <a:t>I’ve been put on a mental health hold.  </a:t>
            </a:r>
          </a:p>
        </p:txBody>
      </p:sp>
      <p:sp>
        <p:nvSpPr>
          <p:cNvPr id="3" name="Subtitle 2">
            <a:extLst>
              <a:ext uri="{FF2B5EF4-FFF2-40B4-BE49-F238E27FC236}">
                <a16:creationId xmlns:a16="http://schemas.microsoft.com/office/drawing/2014/main" id="{966B5127-A7FE-E6DB-32B5-75FD6D86D297}"/>
              </a:ext>
            </a:extLst>
          </p:cNvPr>
          <p:cNvSpPr txBox="1">
            <a:spLocks noGrp="1"/>
          </p:cNvSpPr>
          <p:nvPr>
            <p:ph type="subTitle" idx="1"/>
          </p:nvPr>
        </p:nvSpPr>
        <p:spPr/>
        <p:txBody>
          <a:bodyPr/>
          <a:lstStyle/>
          <a:p>
            <a:pPr lvl="0"/>
            <a:r>
              <a:rPr lang="en-US" sz="4000" dirty="0">
                <a:solidFill>
                  <a:srgbClr val="156082"/>
                </a:solidFill>
              </a:rPr>
              <a:t>What are my rights?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28CEC-A71E-2E6E-02FA-804750D990E1}"/>
              </a:ext>
            </a:extLst>
          </p:cNvPr>
          <p:cNvSpPr txBox="1">
            <a:spLocks noGrp="1"/>
          </p:cNvSpPr>
          <p:nvPr>
            <p:ph type="title"/>
          </p:nvPr>
        </p:nvSpPr>
        <p:spPr>
          <a:solidFill>
            <a:srgbClr val="FFFFFF"/>
          </a:solidFill>
        </p:spPr>
        <p:txBody>
          <a:bodyPr/>
          <a:lstStyle/>
          <a:p>
            <a:pPr lvl="0"/>
            <a:r>
              <a:rPr lang="en-US">
                <a:solidFill>
                  <a:srgbClr val="4EA72E"/>
                </a:solidFill>
              </a:rPr>
              <a:t>What happens once a person is “taken into custody” for evaluation?</a:t>
            </a:r>
          </a:p>
        </p:txBody>
      </p:sp>
      <p:sp>
        <p:nvSpPr>
          <p:cNvPr id="3" name="Content Placeholder 2">
            <a:extLst>
              <a:ext uri="{FF2B5EF4-FFF2-40B4-BE49-F238E27FC236}">
                <a16:creationId xmlns:a16="http://schemas.microsoft.com/office/drawing/2014/main" id="{4E39EA7E-49BF-2D40-2689-394BB72FF2B5}"/>
              </a:ext>
            </a:extLst>
          </p:cNvPr>
          <p:cNvSpPr txBox="1">
            <a:spLocks noGrp="1"/>
          </p:cNvSpPr>
          <p:nvPr>
            <p:ph idx="1"/>
          </p:nvPr>
        </p:nvSpPr>
        <p:spPr/>
        <p:txBody>
          <a:bodyPr/>
          <a:lstStyle/>
          <a:p>
            <a:pPr lvl="0"/>
            <a:r>
              <a:rPr lang="en-US"/>
              <a:t>Person CANNOT be held in a jail or other facility meant to hold people convicted of crimes</a:t>
            </a:r>
          </a:p>
          <a:p>
            <a:pPr lvl="0"/>
            <a:r>
              <a:rPr lang="en-US"/>
              <a:t>Person can be taken to an emergency medical services provider (ER) EVEN IF there is an active warrant for the person’s arrest if the officer believes it is in the person’s best interest</a:t>
            </a:r>
          </a:p>
        </p:txBody>
      </p:sp>
      <p:pic>
        <p:nvPicPr>
          <p:cNvPr id="4" name="Graphic 4" descr="Jail with solid fill">
            <a:extLst>
              <a:ext uri="{FF2B5EF4-FFF2-40B4-BE49-F238E27FC236}">
                <a16:creationId xmlns:a16="http://schemas.microsoft.com/office/drawing/2014/main" id="{4B93B514-4944-0A86-F9BF-CFF4A64CF2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70361" y="3875675"/>
            <a:ext cx="2883432" cy="2883432"/>
          </a:xfrm>
          <a:prstGeom prst="rect">
            <a:avLst/>
          </a:prstGeom>
          <a:noFill/>
          <a:ln cap="flat">
            <a:noFill/>
          </a:ln>
        </p:spPr>
      </p:pic>
      <p:pic>
        <p:nvPicPr>
          <p:cNvPr id="5" name="Graphic 8" descr="No sign outline">
            <a:extLst>
              <a:ext uri="{FF2B5EF4-FFF2-40B4-BE49-F238E27FC236}">
                <a16:creationId xmlns:a16="http://schemas.microsoft.com/office/drawing/2014/main" id="{08690E31-E968-C2AC-2C4E-6FD99F58DFC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21872" y="3677588"/>
            <a:ext cx="3180411" cy="3180411"/>
          </a:xfrm>
          <a:prstGeom prst="rect">
            <a:avLst/>
          </a:prstGeom>
          <a:noFill/>
          <a:ln cap="flat">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05001-EC3C-6630-1919-08DF4EF3736D}"/>
              </a:ext>
            </a:extLst>
          </p:cNvPr>
          <p:cNvSpPr txBox="1">
            <a:spLocks noGrp="1"/>
          </p:cNvSpPr>
          <p:nvPr>
            <p:ph type="title"/>
          </p:nvPr>
        </p:nvSpPr>
        <p:spPr>
          <a:xfrm>
            <a:off x="419096" y="156225"/>
            <a:ext cx="11578461" cy="1325559"/>
          </a:xfrm>
          <a:solidFill>
            <a:srgbClr val="FFFFFF"/>
          </a:solidFill>
        </p:spPr>
        <p:txBody>
          <a:bodyPr/>
          <a:lstStyle/>
          <a:p>
            <a:pPr lvl="0"/>
            <a:r>
              <a:rPr lang="en-US" sz="4000">
                <a:solidFill>
                  <a:srgbClr val="4EA72E"/>
                </a:solidFill>
              </a:rPr>
              <a:t>What happens after person is taken to the designated facility?</a:t>
            </a:r>
          </a:p>
        </p:txBody>
      </p:sp>
      <p:sp>
        <p:nvSpPr>
          <p:cNvPr id="3" name="Content Placeholder 2">
            <a:extLst>
              <a:ext uri="{FF2B5EF4-FFF2-40B4-BE49-F238E27FC236}">
                <a16:creationId xmlns:a16="http://schemas.microsoft.com/office/drawing/2014/main" id="{B0C23275-8764-DD9F-D15D-61E6BADECB7E}"/>
              </a:ext>
            </a:extLst>
          </p:cNvPr>
          <p:cNvSpPr txBox="1">
            <a:spLocks noGrp="1"/>
          </p:cNvSpPr>
          <p:nvPr>
            <p:ph idx="1"/>
          </p:nvPr>
        </p:nvSpPr>
        <p:spPr>
          <a:xfrm>
            <a:off x="535993" y="1684425"/>
            <a:ext cx="8387425" cy="5865473"/>
          </a:xfrm>
        </p:spPr>
        <p:txBody>
          <a:bodyPr/>
          <a:lstStyle/>
          <a:p>
            <a:pPr lvl="0">
              <a:lnSpc>
                <a:spcPct val="80000"/>
              </a:lnSpc>
            </a:pPr>
            <a:r>
              <a:rPr lang="en-US" sz="3600"/>
              <a:t>Person should be evaluated as soon as possible</a:t>
            </a:r>
          </a:p>
          <a:p>
            <a:pPr lvl="0">
              <a:lnSpc>
                <a:spcPct val="80000"/>
              </a:lnSpc>
            </a:pPr>
            <a:r>
              <a:rPr lang="en-US" sz="3600"/>
              <a:t>Person SHALL receive appropriate treatment (</a:t>
            </a:r>
            <a:r>
              <a:rPr lang="en-US" sz="3600">
                <a:cs typeface="Times New Roman" pitchFamily="18"/>
              </a:rPr>
              <a:t>“such treatment and care as the person’s condition requires for the full period that the person is held”) as well as </a:t>
            </a:r>
            <a:r>
              <a:rPr lang="en-US" sz="3600" b="1">
                <a:cs typeface="Times New Roman" pitchFamily="18"/>
              </a:rPr>
              <a:t>discharge instructions</a:t>
            </a:r>
            <a:endParaRPr lang="en-US" sz="3600">
              <a:cs typeface="Times New Roman" pitchFamily="18"/>
            </a:endParaRPr>
          </a:p>
          <a:p>
            <a:pPr marL="0" lvl="0" indent="0">
              <a:lnSpc>
                <a:spcPct val="80000"/>
              </a:lnSpc>
              <a:buNone/>
            </a:pPr>
            <a:endParaRPr lang="en-US" sz="2400"/>
          </a:p>
        </p:txBody>
      </p:sp>
      <p:sp>
        <p:nvSpPr>
          <p:cNvPr id="4" name="TextBox 6">
            <a:extLst>
              <a:ext uri="{FF2B5EF4-FFF2-40B4-BE49-F238E27FC236}">
                <a16:creationId xmlns:a16="http://schemas.microsoft.com/office/drawing/2014/main" id="{FD80D4FC-A3E2-9DF4-57C2-0EC1893A6028}"/>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1200" cap="none" spc="0" baseline="0">
                <a:solidFill>
                  <a:srgbClr val="000000"/>
                </a:solidFill>
                <a:uFillTx/>
                <a:latin typeface="Aptos"/>
              </a:rPr>
              <a:t>1/</a:t>
            </a:r>
            <a:r>
              <a:rPr lang="en-US" sz="4400" b="0" i="0" u="none" strike="noStrike" kern="0" cap="none" spc="0" baseline="0">
                <a:solidFill>
                  <a:srgbClr val="000000"/>
                </a:solidFill>
                <a:uFillTx/>
                <a:latin typeface="Aptos"/>
              </a:rPr>
              <a:t>2</a:t>
            </a:r>
            <a:endParaRPr lang="en-US" sz="4400" b="0" i="0" u="none" strike="noStrike" kern="1200" cap="none" spc="0" baseline="0">
              <a:solidFill>
                <a:srgbClr val="000000"/>
              </a:solidFill>
              <a:uFillTx/>
              <a:latin typeface="Aptos"/>
            </a:endParaRPr>
          </a:p>
        </p:txBody>
      </p:sp>
      <p:pic>
        <p:nvPicPr>
          <p:cNvPr id="5" name="Graphic 8" descr="Girl holding sign">
            <a:extLst>
              <a:ext uri="{FF2B5EF4-FFF2-40B4-BE49-F238E27FC236}">
                <a16:creationId xmlns:a16="http://schemas.microsoft.com/office/drawing/2014/main" id="{C5C31B2B-952F-CE1B-A7F0-42378FD5009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24893" y="1481785"/>
            <a:ext cx="2628899" cy="4000500"/>
          </a:xfrm>
          <a:prstGeom prst="rect">
            <a:avLst/>
          </a:prstGeom>
          <a:noFill/>
          <a:ln cap="flat">
            <a:noFill/>
          </a:ln>
        </p:spPr>
      </p:pic>
      <p:pic>
        <p:nvPicPr>
          <p:cNvPr id="6" name="Graphic 10" descr="Man carrying laptop">
            <a:extLst>
              <a:ext uri="{FF2B5EF4-FFF2-40B4-BE49-F238E27FC236}">
                <a16:creationId xmlns:a16="http://schemas.microsoft.com/office/drawing/2014/main" id="{A0934DA8-B7CC-5378-59D9-D5D37F1BEFE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21257" y="4830189"/>
            <a:ext cx="2581131" cy="1939579"/>
          </a:xfrm>
          <a:prstGeom prst="rect">
            <a:avLst/>
          </a:prstGeom>
          <a:noFill/>
          <a:ln cap="flat">
            <a:noFill/>
          </a:ln>
        </p:spPr>
      </p:pic>
      <p:sp>
        <p:nvSpPr>
          <p:cNvPr id="7" name="TextBox 11">
            <a:extLst>
              <a:ext uri="{FF2B5EF4-FFF2-40B4-BE49-F238E27FC236}">
                <a16:creationId xmlns:a16="http://schemas.microsoft.com/office/drawing/2014/main" id="{4AB705FD-4105-3998-3C66-E935EF033C4B}"/>
              </a:ext>
            </a:extLst>
          </p:cNvPr>
          <p:cNvSpPr txBox="1"/>
          <p:nvPr/>
        </p:nvSpPr>
        <p:spPr>
          <a:xfrm>
            <a:off x="9178884" y="1973147"/>
            <a:ext cx="2080909" cy="107721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000000"/>
                </a:solidFill>
                <a:uFillTx/>
                <a:latin typeface="Aptos"/>
              </a:rPr>
              <a:t>How can we help?</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37C72-409D-3568-DE88-A78990DE9293}"/>
              </a:ext>
            </a:extLst>
          </p:cNvPr>
          <p:cNvSpPr txBox="1">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46AF352-25E6-D252-DF79-2CBCD7E5C9E3}"/>
              </a:ext>
            </a:extLst>
          </p:cNvPr>
          <p:cNvSpPr txBox="1">
            <a:spLocks noGrp="1"/>
          </p:cNvSpPr>
          <p:nvPr>
            <p:ph idx="1"/>
          </p:nvPr>
        </p:nvSpPr>
        <p:spPr/>
        <p:txBody>
          <a:bodyPr/>
          <a:lstStyle/>
          <a:p>
            <a:pPr lvl="0">
              <a:lnSpc>
                <a:spcPct val="70000"/>
              </a:lnSpc>
            </a:pPr>
            <a:r>
              <a:rPr lang="en-US">
                <a:cs typeface="Times New Roman" pitchFamily="18"/>
              </a:rPr>
              <a:t>The evaluation may include information about whether the person STILL meets criteria for emergency mental health hold and requires additional care in a designated facility</a:t>
            </a:r>
          </a:p>
          <a:p>
            <a:pPr lvl="0">
              <a:lnSpc>
                <a:spcPct val="70000"/>
              </a:lnSpc>
            </a:pPr>
            <a:r>
              <a:rPr lang="en-US">
                <a:cs typeface="Times New Roman" pitchFamily="18"/>
              </a:rPr>
              <a:t>The evaluation MUST state whether person should be released, referred for further care and treatment on voluntary basis, or certified for short-term treatment under 27-65-109</a:t>
            </a:r>
          </a:p>
          <a:p>
            <a:pPr lvl="0">
              <a:lnSpc>
                <a:spcPct val="70000"/>
              </a:lnSpc>
            </a:pPr>
            <a:r>
              <a:rPr lang="en-US">
                <a:cs typeface="Times New Roman" pitchFamily="18"/>
              </a:rPr>
              <a:t>Evaluation must be done by a “professional person” and must be done using a standard approved form</a:t>
            </a:r>
          </a:p>
          <a:p>
            <a:pPr lvl="0">
              <a:lnSpc>
                <a:spcPct val="70000"/>
              </a:lnSpc>
            </a:pPr>
            <a:r>
              <a:rPr lang="en-US">
                <a:cs typeface="Times New Roman" pitchFamily="18"/>
              </a:rPr>
              <a:t>A certification can ONLY be initiated by a “</a:t>
            </a:r>
            <a:r>
              <a:rPr lang="en-US" b="1">
                <a:cs typeface="Times New Roman" pitchFamily="18"/>
              </a:rPr>
              <a:t>professional person</a:t>
            </a:r>
            <a:r>
              <a:rPr lang="en-US">
                <a:cs typeface="Times New Roman" pitchFamily="18"/>
              </a:rPr>
              <a:t>”</a:t>
            </a:r>
          </a:p>
          <a:p>
            <a:pPr lvl="0">
              <a:lnSpc>
                <a:spcPct val="70000"/>
              </a:lnSpc>
            </a:pPr>
            <a:r>
              <a:rPr lang="en-US" b="1"/>
              <a:t>IF person in charge of evaluation believes the person can be “properly cared for without being detained,” treatment SHALL be provided on a voluntary basis</a:t>
            </a:r>
          </a:p>
          <a:p>
            <a:pPr lvl="0">
              <a:lnSpc>
                <a:spcPct val="70000"/>
              </a:lnSpc>
            </a:pPr>
            <a:endParaRPr lang="en-US">
              <a:cs typeface="Times New Roman" pitchFamily="18"/>
            </a:endParaRPr>
          </a:p>
          <a:p>
            <a:pPr lvl="0">
              <a:lnSpc>
                <a:spcPct val="80000"/>
              </a:lnSpc>
            </a:pPr>
            <a:endParaRPr lang="en-US"/>
          </a:p>
        </p:txBody>
      </p:sp>
      <p:sp>
        <p:nvSpPr>
          <p:cNvPr id="4" name="Title 1">
            <a:extLst>
              <a:ext uri="{FF2B5EF4-FFF2-40B4-BE49-F238E27FC236}">
                <a16:creationId xmlns:a16="http://schemas.microsoft.com/office/drawing/2014/main" id="{BEE0DFF9-DC4A-DEA1-5075-654E8B2CD1C0}"/>
              </a:ext>
            </a:extLst>
          </p:cNvPr>
          <p:cNvSpPr txBox="1"/>
          <p:nvPr/>
        </p:nvSpPr>
        <p:spPr>
          <a:xfrm>
            <a:off x="466398" y="365129"/>
            <a:ext cx="11578461" cy="1325559"/>
          </a:xfrm>
          <a:prstGeom prst="rect">
            <a:avLst/>
          </a:prstGeom>
          <a:solidFill>
            <a:srgbClr val="FFFFFF"/>
          </a:solidFill>
          <a:ln cap="flat">
            <a:noFill/>
          </a:ln>
        </p:spPr>
        <p:txBody>
          <a:bodyPr vert="horz" wrap="square" lIns="91440" tIns="45720" rIns="91440" bIns="45720" anchor="ctr" anchorCtr="0" compatLnSpc="1">
            <a:norm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000" b="0" i="0" u="none" strike="noStrike" kern="1200" cap="none" spc="0" baseline="0">
                <a:solidFill>
                  <a:srgbClr val="4EA72E"/>
                </a:solidFill>
                <a:uFillTx/>
                <a:latin typeface="Aptos Display"/>
              </a:rPr>
              <a:t>What happens after person is taken to the designated facility?</a:t>
            </a:r>
          </a:p>
        </p:txBody>
      </p:sp>
      <p:sp>
        <p:nvSpPr>
          <p:cNvPr id="5" name="TextBox 4">
            <a:extLst>
              <a:ext uri="{FF2B5EF4-FFF2-40B4-BE49-F238E27FC236}">
                <a16:creationId xmlns:a16="http://schemas.microsoft.com/office/drawing/2014/main" id="{265ED7E6-ECBA-0C0F-F563-BD1E91DA9D1B}"/>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0" cap="none" spc="0" baseline="0">
                <a:solidFill>
                  <a:srgbClr val="000000"/>
                </a:solidFill>
                <a:uFillTx/>
                <a:latin typeface="Aptos"/>
              </a:rPr>
              <a:t>2/2</a:t>
            </a:r>
            <a:endParaRPr lang="en-US" sz="4400" b="0" i="0" u="none" strike="noStrike" kern="1200" cap="none" spc="0" baseline="0">
              <a:solidFill>
                <a:srgbClr val="000000"/>
              </a:solidFill>
              <a:uFillTx/>
              <a:latin typeface="Apto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E6EE5-0D75-7BFD-1871-5257AD0A04FA}"/>
              </a:ext>
            </a:extLst>
          </p:cNvPr>
          <p:cNvSpPr txBox="1">
            <a:spLocks noGrp="1"/>
          </p:cNvSpPr>
          <p:nvPr>
            <p:ph type="title"/>
          </p:nvPr>
        </p:nvSpPr>
        <p:spPr>
          <a:xfrm>
            <a:off x="673766" y="557637"/>
            <a:ext cx="5788993" cy="1559920"/>
          </a:xfrm>
        </p:spPr>
        <p:txBody>
          <a:bodyPr>
            <a:noAutofit/>
          </a:bodyPr>
          <a:lstStyle/>
          <a:p>
            <a:pPr lvl="0"/>
            <a:r>
              <a:rPr lang="en-US"/>
              <a:t>Who is a “professional person” that can initiate a certification?</a:t>
            </a:r>
          </a:p>
        </p:txBody>
      </p:sp>
      <p:sp>
        <p:nvSpPr>
          <p:cNvPr id="3" name="TextBox 3">
            <a:extLst>
              <a:ext uri="{FF2B5EF4-FFF2-40B4-BE49-F238E27FC236}">
                <a16:creationId xmlns:a16="http://schemas.microsoft.com/office/drawing/2014/main" id="{3591EB7D-F01E-E289-5527-7D0A601C2C49}"/>
              </a:ext>
            </a:extLst>
          </p:cNvPr>
          <p:cNvSpPr txBox="1"/>
          <p:nvPr/>
        </p:nvSpPr>
        <p:spPr>
          <a:xfrm>
            <a:off x="6347975" y="365129"/>
            <a:ext cx="5576431" cy="6279989"/>
          </a:xfrm>
          <a:prstGeom prst="rect">
            <a:avLst/>
          </a:prstGeom>
          <a:solidFill>
            <a:srgbClr val="C1E5F5"/>
          </a:solid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800" b="1" i="0" u="none" strike="noStrike" kern="1200" cap="none" spc="0" baseline="0">
                <a:solidFill>
                  <a:srgbClr val="000000"/>
                </a:solidFill>
                <a:uFillTx/>
                <a:latin typeface="Aptos"/>
              </a:rPr>
              <a:t>“Professional Person” </a:t>
            </a:r>
            <a:endParaRPr lang="en-US" sz="2800" b="0" i="0" u="none" strike="noStrike" kern="1200" cap="none" spc="0" baseline="0">
              <a:solidFill>
                <a:srgbClr val="000000"/>
              </a:solidFill>
              <a:uFillTx/>
              <a:latin typeface="Aptos"/>
            </a:endParaRPr>
          </a:p>
          <a:p>
            <a:pPr marL="285750" marR="0" lvl="0" indent="-285750" algn="l" defTabSz="914400" rtl="0" fontAlgn="auto" hangingPunct="1">
              <a:lnSpc>
                <a:spcPct val="104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2800" b="0" i="0" u="none" strike="noStrike" kern="1200" cap="none" spc="0" baseline="0">
                <a:solidFill>
                  <a:srgbClr val="000000"/>
                </a:solidFill>
                <a:uFillTx/>
                <a:latin typeface="Aptos"/>
                <a:ea typeface="Calibri" pitchFamily="34"/>
                <a:cs typeface="Times New Roman" pitchFamily="18"/>
              </a:rPr>
              <a:t>Licensed advanced practical RN with training in psychiatric nursing</a:t>
            </a:r>
          </a:p>
          <a:p>
            <a:pPr marL="285750" marR="0" lvl="0" indent="-285750" algn="l" defTabSz="914400" rtl="0" fontAlgn="auto" hangingPunct="1">
              <a:lnSpc>
                <a:spcPct val="104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2800" b="0" i="0" u="none" strike="noStrike" kern="1200" cap="none" spc="0" baseline="0">
                <a:solidFill>
                  <a:srgbClr val="000000"/>
                </a:solidFill>
                <a:uFillTx/>
                <a:latin typeface="Aptos"/>
                <a:ea typeface="Calibri" pitchFamily="34"/>
                <a:cs typeface="Times New Roman" pitchFamily="18"/>
              </a:rPr>
              <a:t>licensed physician’s assistant (PA)</a:t>
            </a:r>
          </a:p>
          <a:p>
            <a:pPr marL="285750" marR="0" lvl="0" indent="-285750" algn="l" defTabSz="914400" rtl="0" fontAlgn="auto" hangingPunct="1">
              <a:lnSpc>
                <a:spcPct val="104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2800" b="0" i="0" u="none" strike="noStrike" kern="1200" cap="none" spc="0" baseline="0">
                <a:solidFill>
                  <a:srgbClr val="000000"/>
                </a:solidFill>
                <a:uFillTx/>
                <a:latin typeface="Aptos"/>
                <a:ea typeface="Calibri" pitchFamily="34"/>
                <a:cs typeface="Times New Roman" pitchFamily="18"/>
              </a:rPr>
              <a:t>Licensed clinical social worker (LCSW)</a:t>
            </a:r>
          </a:p>
          <a:p>
            <a:pPr marL="285750" marR="0" lvl="0" indent="-285750" algn="l" defTabSz="914400" rtl="0" fontAlgn="auto" hangingPunct="1">
              <a:lnSpc>
                <a:spcPct val="104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2800" b="0" i="0" u="none" strike="noStrike" kern="1200" cap="none" spc="0" baseline="0">
                <a:solidFill>
                  <a:srgbClr val="000000"/>
                </a:solidFill>
                <a:uFillTx/>
                <a:latin typeface="Aptos"/>
                <a:ea typeface="Calibri" pitchFamily="34"/>
                <a:cs typeface="Times New Roman" pitchFamily="18"/>
              </a:rPr>
              <a:t>Licensed professional counselor (LPC)</a:t>
            </a:r>
          </a:p>
          <a:p>
            <a:pPr marL="285750" marR="0"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2800" b="0" i="0" u="none" strike="noStrike" kern="1200" cap="none" spc="0" baseline="0">
                <a:solidFill>
                  <a:srgbClr val="000000"/>
                </a:solidFill>
                <a:uFillTx/>
                <a:latin typeface="Aptos"/>
                <a:ea typeface="Calibri" pitchFamily="34"/>
                <a:cs typeface="Times New Roman" pitchFamily="18"/>
              </a:rPr>
              <a:t>Licensed marriage and family therapist  (LMFT) who has relevant experience</a:t>
            </a:r>
            <a:endParaRPr lang="en-US" sz="2800" b="0" i="0" u="none" strike="noStrike" kern="1200" cap="none" spc="0" baseline="0">
              <a:solidFill>
                <a:srgbClr val="000000"/>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800" b="0" i="0" u="none" strike="noStrike" kern="1200" cap="none" spc="0" baseline="0">
              <a:solidFill>
                <a:srgbClr val="000000"/>
              </a:solidFill>
              <a:uFillTx/>
              <a:latin typeface="Aptos"/>
            </a:endParaRPr>
          </a:p>
        </p:txBody>
      </p:sp>
      <p:pic>
        <p:nvPicPr>
          <p:cNvPr id="4" name="Graphic 5" descr="Doctor male outline">
            <a:extLst>
              <a:ext uri="{FF2B5EF4-FFF2-40B4-BE49-F238E27FC236}">
                <a16:creationId xmlns:a16="http://schemas.microsoft.com/office/drawing/2014/main" id="{8A00C189-70A3-D753-0DAC-CD6D6019CF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75058" y="3039977"/>
            <a:ext cx="1768641" cy="1768641"/>
          </a:xfrm>
          <a:prstGeom prst="rect">
            <a:avLst/>
          </a:prstGeom>
          <a:noFill/>
          <a:ln cap="flat">
            <a:noFill/>
          </a:ln>
        </p:spPr>
      </p:pic>
      <p:pic>
        <p:nvPicPr>
          <p:cNvPr id="5" name="Graphic 7" descr="Office worker female outline">
            <a:extLst>
              <a:ext uri="{FF2B5EF4-FFF2-40B4-BE49-F238E27FC236}">
                <a16:creationId xmlns:a16="http://schemas.microsoft.com/office/drawing/2014/main" id="{4A858D90-9E45-EBDD-46A2-F6E0D115E6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7286" y="2574758"/>
            <a:ext cx="1768641" cy="1768641"/>
          </a:xfrm>
          <a:prstGeom prst="rect">
            <a:avLst/>
          </a:prstGeom>
          <a:noFill/>
          <a:ln cap="flat">
            <a:noFill/>
          </a:ln>
        </p:spPr>
      </p:pic>
      <p:pic>
        <p:nvPicPr>
          <p:cNvPr id="6" name="Graphic 9" descr="Male profile with solid fill">
            <a:extLst>
              <a:ext uri="{FF2B5EF4-FFF2-40B4-BE49-F238E27FC236}">
                <a16:creationId xmlns:a16="http://schemas.microsoft.com/office/drawing/2014/main" id="{E888BB5A-E7B5-F714-7F80-5E44A51BE03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346258" y="3621508"/>
            <a:ext cx="1828800" cy="1828800"/>
          </a:xfrm>
          <a:prstGeom prst="rect">
            <a:avLst/>
          </a:prstGeom>
          <a:noFill/>
          <a:ln cap="flat">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C0673-775B-FCD3-30B0-21B28286D240}"/>
              </a:ext>
            </a:extLst>
          </p:cNvPr>
          <p:cNvSpPr txBox="1">
            <a:spLocks noGrp="1"/>
          </p:cNvSpPr>
          <p:nvPr>
            <p:ph type="title"/>
          </p:nvPr>
        </p:nvSpPr>
        <p:spPr>
          <a:solidFill>
            <a:srgbClr val="FFFFFF"/>
          </a:solidFill>
        </p:spPr>
        <p:txBody>
          <a:bodyPr/>
          <a:lstStyle/>
          <a:p>
            <a:pPr lvl="0"/>
            <a:r>
              <a:rPr lang="en-US" sz="4000">
                <a:solidFill>
                  <a:srgbClr val="4EA72E"/>
                </a:solidFill>
              </a:rPr>
              <a:t>What are my rights while on an emergency mental health hold? (must be advised of these rights)</a:t>
            </a:r>
          </a:p>
        </p:txBody>
      </p:sp>
      <p:sp>
        <p:nvSpPr>
          <p:cNvPr id="3" name="Content Placeholder 2">
            <a:extLst>
              <a:ext uri="{FF2B5EF4-FFF2-40B4-BE49-F238E27FC236}">
                <a16:creationId xmlns:a16="http://schemas.microsoft.com/office/drawing/2014/main" id="{1B90E321-6C4C-CD76-8251-8C255F5CBDC9}"/>
              </a:ext>
            </a:extLst>
          </p:cNvPr>
          <p:cNvSpPr txBox="1">
            <a:spLocks noGrp="1"/>
          </p:cNvSpPr>
          <p:nvPr>
            <p:ph idx="1"/>
          </p:nvPr>
        </p:nvSpPr>
        <p:spPr/>
        <p:txBody>
          <a:bodyPr/>
          <a:lstStyle/>
          <a:p>
            <a:pPr lvl="0">
              <a:lnSpc>
                <a:spcPct val="104000"/>
              </a:lnSpc>
              <a:spcBef>
                <a:spcPts val="0"/>
              </a:spcBef>
            </a:pPr>
            <a:r>
              <a:rPr lang="en-US" sz="2400"/>
              <a:t>Unless there is an order, not all treatment during detainment is mandatory (you can still refuse)</a:t>
            </a:r>
          </a:p>
          <a:p>
            <a:pPr lvl="0">
              <a:lnSpc>
                <a:spcPct val="104000"/>
              </a:lnSpc>
              <a:spcBef>
                <a:spcPts val="0"/>
              </a:spcBef>
            </a:pPr>
            <a:r>
              <a:rPr lang="en-US" sz="2400"/>
              <a:t>You can request the change to voluntary treatment status</a:t>
            </a:r>
          </a:p>
          <a:p>
            <a:pPr lvl="0">
              <a:lnSpc>
                <a:spcPct val="104000"/>
              </a:lnSpc>
              <a:spcBef>
                <a:spcPts val="0"/>
              </a:spcBef>
            </a:pPr>
            <a:r>
              <a:rPr lang="en-US" sz="2400"/>
              <a:t>Freedom from discrimination</a:t>
            </a:r>
          </a:p>
          <a:p>
            <a:pPr lvl="0">
              <a:lnSpc>
                <a:spcPct val="104000"/>
              </a:lnSpc>
              <a:spcBef>
                <a:spcPts val="0"/>
              </a:spcBef>
            </a:pPr>
            <a:r>
              <a:rPr lang="en-US" sz="2400"/>
              <a:t>To </a:t>
            </a:r>
            <a:r>
              <a:rPr lang="en-US" sz="2400">
                <a:cs typeface="Times New Roman" pitchFamily="18"/>
              </a:rPr>
              <a:t>be treated fairly, with respect and recognition of your dignity and individuality by all employees</a:t>
            </a:r>
          </a:p>
          <a:p>
            <a:pPr lvl="0">
              <a:lnSpc>
                <a:spcPct val="104000"/>
              </a:lnSpc>
              <a:spcBef>
                <a:spcPts val="0"/>
              </a:spcBef>
            </a:pPr>
            <a:r>
              <a:rPr lang="en-US" sz="2400">
                <a:cs typeface="Times New Roman" pitchFamily="18"/>
              </a:rPr>
              <a:t>To consult with and retain an attorney (but no right to hearing or to be represented by an attorney or have an attorney provided for you)</a:t>
            </a:r>
          </a:p>
          <a:p>
            <a:pPr lvl="0">
              <a:lnSpc>
                <a:spcPct val="104000"/>
              </a:lnSpc>
              <a:spcBef>
                <a:spcPts val="0"/>
              </a:spcBef>
            </a:pPr>
            <a:r>
              <a:rPr lang="en-US" sz="2400">
                <a:cs typeface="Times New Roman" pitchFamily="18"/>
              </a:rPr>
              <a:t>To practice your religion</a:t>
            </a:r>
          </a:p>
          <a:p>
            <a:pPr lvl="0">
              <a:lnSpc>
                <a:spcPct val="104000"/>
              </a:lnSpc>
              <a:spcBef>
                <a:spcPts val="0"/>
              </a:spcBef>
            </a:pPr>
            <a:r>
              <a:rPr lang="en-US" sz="2400">
                <a:cs typeface="Times New Roman" pitchFamily="18"/>
              </a:rPr>
              <a:t>To access a patient representative within 24 hours (“who has no direct or indirect clinical, admin, or financial responsibility”)</a:t>
            </a:r>
          </a:p>
          <a:p>
            <a:pPr lvl="0">
              <a:lnSpc>
                <a:spcPct val="104000"/>
              </a:lnSpc>
              <a:spcBef>
                <a:spcPts val="0"/>
              </a:spcBef>
            </a:pPr>
            <a:endParaRPr lang="en-US" sz="2400"/>
          </a:p>
        </p:txBody>
      </p:sp>
      <p:sp>
        <p:nvSpPr>
          <p:cNvPr id="4" name="TextBox 3">
            <a:extLst>
              <a:ext uri="{FF2B5EF4-FFF2-40B4-BE49-F238E27FC236}">
                <a16:creationId xmlns:a16="http://schemas.microsoft.com/office/drawing/2014/main" id="{B0CA5665-1BBB-2BCF-DEC9-C04306147125}"/>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1200" cap="none" spc="0" baseline="0">
                <a:solidFill>
                  <a:srgbClr val="000000"/>
                </a:solidFill>
                <a:uFillTx/>
                <a:latin typeface="Aptos"/>
              </a:rPr>
              <a:t>1/</a:t>
            </a:r>
            <a:r>
              <a:rPr lang="en-US" sz="4400" b="0" i="0" u="none" strike="noStrike" kern="0" cap="none" spc="0" baseline="0">
                <a:solidFill>
                  <a:srgbClr val="000000"/>
                </a:solidFill>
                <a:uFillTx/>
                <a:latin typeface="Aptos"/>
              </a:rPr>
              <a:t>4</a:t>
            </a:r>
            <a:endParaRPr lang="en-US" sz="4400" b="0" i="0" u="none" strike="noStrike" kern="1200" cap="none" spc="0" baseline="0">
              <a:solidFill>
                <a:srgbClr val="000000"/>
              </a:solidFill>
              <a:uFillTx/>
              <a:latin typeface="Aptos"/>
            </a:endParaRPr>
          </a:p>
        </p:txBody>
      </p:sp>
      <p:pic>
        <p:nvPicPr>
          <p:cNvPr id="5" name="Graphic 7" descr="Questions with solid fill">
            <a:extLst>
              <a:ext uri="{FF2B5EF4-FFF2-40B4-BE49-F238E27FC236}">
                <a16:creationId xmlns:a16="http://schemas.microsoft.com/office/drawing/2014/main" id="{B6E32C13-2250-11CB-74A1-0AC77CDA97C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94330" y="2745787"/>
            <a:ext cx="1700043" cy="1700043"/>
          </a:xfrm>
          <a:prstGeom prst="rect">
            <a:avLst/>
          </a:prstGeom>
          <a:noFill/>
          <a:ln cap="flat">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B6D6-8FFD-446F-CE51-90A727D633A7}"/>
              </a:ext>
            </a:extLst>
          </p:cNvPr>
          <p:cNvSpPr txBox="1">
            <a:spLocks noGrp="1"/>
          </p:cNvSpPr>
          <p:nvPr>
            <p:ph type="title"/>
          </p:nvPr>
        </p:nvSpPr>
        <p:spPr>
          <a:solidFill>
            <a:srgbClr val="FFFFFF"/>
          </a:solidFill>
        </p:spPr>
        <p:txBody>
          <a:bodyPr/>
          <a:lstStyle/>
          <a:p>
            <a:pPr lvl="0"/>
            <a:r>
              <a:rPr lang="en-US" sz="4000">
                <a:solidFill>
                  <a:srgbClr val="4EA72E"/>
                </a:solidFill>
              </a:rPr>
              <a:t>What are my rights while on an emergency mental health hold? (must be advised of these rights)</a:t>
            </a:r>
          </a:p>
        </p:txBody>
      </p:sp>
      <p:sp>
        <p:nvSpPr>
          <p:cNvPr id="3" name="Content Placeholder 2">
            <a:extLst>
              <a:ext uri="{FF2B5EF4-FFF2-40B4-BE49-F238E27FC236}">
                <a16:creationId xmlns:a16="http://schemas.microsoft.com/office/drawing/2014/main" id="{C2191110-4B9A-FE2F-081F-775A4CE713E5}"/>
              </a:ext>
            </a:extLst>
          </p:cNvPr>
          <p:cNvSpPr txBox="1">
            <a:spLocks noGrp="1"/>
          </p:cNvSpPr>
          <p:nvPr>
            <p:ph idx="1"/>
          </p:nvPr>
        </p:nvSpPr>
        <p:spPr>
          <a:xfrm>
            <a:off x="419096" y="1823862"/>
            <a:ext cx="11353793" cy="4669008"/>
          </a:xfrm>
        </p:spPr>
        <p:txBody>
          <a:bodyPr/>
          <a:lstStyle/>
          <a:p>
            <a:pPr lvl="0"/>
            <a:r>
              <a:rPr lang="en-US" b="1"/>
              <a:t>Reasonable</a:t>
            </a:r>
            <a:r>
              <a:rPr lang="en-US"/>
              <a:t> access to telephones or other communication devices</a:t>
            </a:r>
          </a:p>
          <a:p>
            <a:pPr lvl="1"/>
            <a:r>
              <a:rPr lang="en-US" sz="2800"/>
              <a:t>Make and receive calls in private</a:t>
            </a:r>
          </a:p>
          <a:p>
            <a:pPr lvl="1"/>
            <a:r>
              <a:rPr lang="en-US" sz="2800">
                <a:latin typeface="Aptos" pitchFamily="34"/>
                <a:cs typeface="Times New Roman" pitchFamily="18"/>
              </a:rPr>
              <a:t>staff should not “open, delay, intercept, read or censor mail or other communications”</a:t>
            </a:r>
          </a:p>
        </p:txBody>
      </p:sp>
      <p:sp>
        <p:nvSpPr>
          <p:cNvPr id="4" name="TextBox 3">
            <a:extLst>
              <a:ext uri="{FF2B5EF4-FFF2-40B4-BE49-F238E27FC236}">
                <a16:creationId xmlns:a16="http://schemas.microsoft.com/office/drawing/2014/main" id="{E86DE0F5-7CCB-14F7-C859-5A7692114DCE}"/>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1200" cap="none" spc="0" baseline="0">
                <a:solidFill>
                  <a:srgbClr val="000000"/>
                </a:solidFill>
                <a:uFillTx/>
                <a:latin typeface="Aptos"/>
              </a:rPr>
              <a:t>2/</a:t>
            </a:r>
            <a:r>
              <a:rPr lang="en-US" sz="4400" b="0" i="0" u="none" strike="noStrike" kern="0" cap="none" spc="0" baseline="0">
                <a:solidFill>
                  <a:srgbClr val="000000"/>
                </a:solidFill>
                <a:uFillTx/>
                <a:latin typeface="Aptos"/>
              </a:rPr>
              <a:t>4</a:t>
            </a:r>
            <a:endParaRPr lang="en-US" sz="4400" b="0" i="0" u="none" strike="noStrike" kern="1200" cap="none" spc="0" baseline="0">
              <a:solidFill>
                <a:srgbClr val="000000"/>
              </a:solidFill>
              <a:uFillTx/>
              <a:latin typeface="Aptos"/>
            </a:endParaRPr>
          </a:p>
        </p:txBody>
      </p:sp>
      <p:pic>
        <p:nvPicPr>
          <p:cNvPr id="5" name="Graphic 5" descr="Telephone with solid fill">
            <a:extLst>
              <a:ext uri="{FF2B5EF4-FFF2-40B4-BE49-F238E27FC236}">
                <a16:creationId xmlns:a16="http://schemas.microsoft.com/office/drawing/2014/main" id="{2220BBFF-E98C-CFDD-E9B8-CE3EA6C8796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44191" y="3429000"/>
            <a:ext cx="2903622" cy="2903622"/>
          </a:xfrm>
          <a:prstGeom prst="rect">
            <a:avLst/>
          </a:prstGeom>
          <a:noFill/>
          <a:ln cap="flat">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0CA16-4ACC-DEA4-6C2A-0C5C3733E4A8}"/>
              </a:ext>
            </a:extLst>
          </p:cNvPr>
          <p:cNvSpPr txBox="1">
            <a:spLocks noGrp="1"/>
          </p:cNvSpPr>
          <p:nvPr>
            <p:ph type="title"/>
          </p:nvPr>
        </p:nvSpPr>
        <p:spPr>
          <a:xfrm>
            <a:off x="838193" y="18260"/>
            <a:ext cx="10515600" cy="1325559"/>
          </a:xfrm>
          <a:solidFill>
            <a:srgbClr val="FFFFFF"/>
          </a:solidFill>
        </p:spPr>
        <p:txBody>
          <a:bodyPr/>
          <a:lstStyle/>
          <a:p>
            <a:pPr lvl="0"/>
            <a:r>
              <a:rPr lang="en-US" sz="4000">
                <a:solidFill>
                  <a:srgbClr val="4EA72E"/>
                </a:solidFill>
              </a:rPr>
              <a:t>Rights while on an emergency mental health hold</a:t>
            </a:r>
          </a:p>
        </p:txBody>
      </p:sp>
      <p:sp>
        <p:nvSpPr>
          <p:cNvPr id="3" name="Content Placeholder 2">
            <a:extLst>
              <a:ext uri="{FF2B5EF4-FFF2-40B4-BE49-F238E27FC236}">
                <a16:creationId xmlns:a16="http://schemas.microsoft.com/office/drawing/2014/main" id="{E65B72FB-6AB1-73F7-F83F-A48AB078B153}"/>
              </a:ext>
            </a:extLst>
          </p:cNvPr>
          <p:cNvSpPr txBox="1">
            <a:spLocks noGrp="1"/>
          </p:cNvSpPr>
          <p:nvPr>
            <p:ph idx="1"/>
          </p:nvPr>
        </p:nvSpPr>
        <p:spPr>
          <a:xfrm>
            <a:off x="358216" y="1120652"/>
            <a:ext cx="8437726" cy="5542626"/>
          </a:xfrm>
        </p:spPr>
        <p:txBody>
          <a:bodyPr/>
          <a:lstStyle/>
          <a:p>
            <a:pPr lvl="0">
              <a:lnSpc>
                <a:spcPct val="80000"/>
              </a:lnSpc>
            </a:pPr>
            <a:r>
              <a:rPr lang="en-US">
                <a:latin typeface="Aptos" pitchFamily="34"/>
                <a:cs typeface="Times New Roman" pitchFamily="18"/>
              </a:rPr>
              <a:t>To wear your own clothes, keep and use your personal property, and keep and spend a “reasonable sum” of money</a:t>
            </a:r>
          </a:p>
          <a:p>
            <a:pPr lvl="1">
              <a:lnSpc>
                <a:spcPct val="80000"/>
              </a:lnSpc>
            </a:pPr>
            <a:r>
              <a:rPr lang="en-US">
                <a:latin typeface="Aptos" pitchFamily="34"/>
                <a:cs typeface="Times New Roman" pitchFamily="18"/>
              </a:rPr>
              <a:t>Staff should conduct a safety assessment as soon as possible, and they may temporarily restrict your access to property until the safety assessment is done</a:t>
            </a:r>
          </a:p>
          <a:p>
            <a:pPr lvl="1">
              <a:lnSpc>
                <a:spcPct val="80000"/>
              </a:lnSpc>
            </a:pPr>
            <a:r>
              <a:rPr lang="en-US">
                <a:latin typeface="Aptos" pitchFamily="34"/>
                <a:cs typeface="Times New Roman" pitchFamily="18"/>
              </a:rPr>
              <a:t>Staff should discuss any restrictions with you, document in your medical record the specific reason(s) why it isn’t safe to give you access, and re-evaluate periodically with a goal of removing restrictions</a:t>
            </a:r>
          </a:p>
          <a:p>
            <a:pPr lvl="0">
              <a:lnSpc>
                <a:spcPct val="80000"/>
              </a:lnSpc>
            </a:pPr>
            <a:r>
              <a:rPr lang="en-US">
                <a:cs typeface="Times New Roman" pitchFamily="18"/>
              </a:rPr>
              <a:t>“To keep and use the person’s cell phone, unless access to the cell phone causes the person to destabilize or creates a danger to the person’s self or others, as determined by a provider, facility staff member, or security personnel involved in the person’s care” </a:t>
            </a:r>
            <a:endParaRPr lang="en-US"/>
          </a:p>
          <a:p>
            <a:pPr marL="0" lvl="0" indent="0">
              <a:lnSpc>
                <a:spcPct val="94000"/>
              </a:lnSpc>
              <a:spcBef>
                <a:spcPts val="0"/>
              </a:spcBef>
              <a:buNone/>
            </a:pPr>
            <a:endParaRPr lang="en-US" sz="2400"/>
          </a:p>
        </p:txBody>
      </p:sp>
      <p:sp>
        <p:nvSpPr>
          <p:cNvPr id="4" name="TextBox 3">
            <a:extLst>
              <a:ext uri="{FF2B5EF4-FFF2-40B4-BE49-F238E27FC236}">
                <a16:creationId xmlns:a16="http://schemas.microsoft.com/office/drawing/2014/main" id="{FF3D6D2E-0D61-5E1E-D7EB-014A93AF50A7}"/>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0" cap="none" spc="0" baseline="0">
                <a:solidFill>
                  <a:srgbClr val="000000"/>
                </a:solidFill>
                <a:uFillTx/>
                <a:latin typeface="Aptos"/>
              </a:rPr>
              <a:t>3</a:t>
            </a:r>
            <a:r>
              <a:rPr lang="en-US" sz="4400" b="0" i="0" u="none" strike="noStrike" kern="1200" cap="none" spc="0" baseline="0">
                <a:solidFill>
                  <a:srgbClr val="000000"/>
                </a:solidFill>
                <a:uFillTx/>
                <a:latin typeface="Aptos"/>
              </a:rPr>
              <a:t>/</a:t>
            </a:r>
            <a:r>
              <a:rPr lang="en-US" sz="4400" b="0" i="0" u="none" strike="noStrike" kern="0" cap="none" spc="0" baseline="0">
                <a:solidFill>
                  <a:srgbClr val="000000"/>
                </a:solidFill>
                <a:uFillTx/>
                <a:latin typeface="Aptos"/>
              </a:rPr>
              <a:t>4</a:t>
            </a:r>
            <a:endParaRPr lang="en-US" sz="4400" b="0" i="0" u="none" strike="noStrike" kern="1200" cap="none" spc="0" baseline="0">
              <a:solidFill>
                <a:srgbClr val="000000"/>
              </a:solidFill>
              <a:uFillTx/>
              <a:latin typeface="Aptos"/>
            </a:endParaRPr>
          </a:p>
        </p:txBody>
      </p:sp>
      <p:sp>
        <p:nvSpPr>
          <p:cNvPr id="5" name="Rectangle 4">
            <a:extLst>
              <a:ext uri="{FF2B5EF4-FFF2-40B4-BE49-F238E27FC236}">
                <a16:creationId xmlns:a16="http://schemas.microsoft.com/office/drawing/2014/main" id="{57BD83D5-2C8C-2495-E343-35AA79ED2490}"/>
              </a:ext>
            </a:extLst>
          </p:cNvPr>
          <p:cNvSpPr/>
          <p:nvPr/>
        </p:nvSpPr>
        <p:spPr>
          <a:xfrm>
            <a:off x="7896493" y="1566897"/>
            <a:ext cx="4724796" cy="1200332"/>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600" b="0" i="0" u="none" strike="noStrike" kern="1200" cap="none" spc="0" baseline="0">
                <a:solidFill>
                  <a:srgbClr val="000000"/>
                </a:solidFill>
                <a:effectLst>
                  <a:outerShdw dist="19048" dir="2700000">
                    <a:srgbClr val="000000"/>
                  </a:outerShdw>
                </a:effectLst>
                <a:uFillTx/>
                <a:latin typeface="Aptos"/>
              </a:rPr>
              <a:t>Where’s my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600" b="0" i="0" u="none" strike="noStrike" kern="1200" cap="none" spc="0" baseline="0">
                <a:solidFill>
                  <a:srgbClr val="000000"/>
                </a:solidFill>
                <a:effectLst>
                  <a:outerShdw dist="19048" dir="2700000">
                    <a:srgbClr val="000000"/>
                  </a:outerShdw>
                </a:effectLst>
                <a:uFillTx/>
                <a:latin typeface="Aptos"/>
              </a:rPr>
              <a:t>stuff???</a:t>
            </a:r>
          </a:p>
        </p:txBody>
      </p:sp>
      <p:pic>
        <p:nvPicPr>
          <p:cNvPr id="6" name="Graphic 6" descr="Phone Vibration outline">
            <a:extLst>
              <a:ext uri="{FF2B5EF4-FFF2-40B4-BE49-F238E27FC236}">
                <a16:creationId xmlns:a16="http://schemas.microsoft.com/office/drawing/2014/main" id="{A5AAF310-0F5E-8008-6773-CD726280AA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11246" y="3751636"/>
            <a:ext cx="1927235" cy="1927235"/>
          </a:xfrm>
          <a:prstGeom prst="rect">
            <a:avLst/>
          </a:prstGeom>
          <a:noFill/>
          <a:ln cap="flat">
            <a:noFill/>
          </a:ln>
        </p:spPr>
      </p:pic>
      <p:pic>
        <p:nvPicPr>
          <p:cNvPr id="7" name="Graphic 8" descr="Speech outline">
            <a:extLst>
              <a:ext uri="{FF2B5EF4-FFF2-40B4-BE49-F238E27FC236}">
                <a16:creationId xmlns:a16="http://schemas.microsoft.com/office/drawing/2014/main" id="{4AED7AEB-52B4-1DB3-163B-3B91092B615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162034" y="698235"/>
            <a:ext cx="4193712" cy="3396054"/>
          </a:xfrm>
          <a:prstGeom prst="rect">
            <a:avLst/>
          </a:prstGeom>
          <a:noFill/>
          <a:ln cap="flat">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0EB17-8F6C-DA47-3FCB-2A89379B0DFE}"/>
              </a:ext>
            </a:extLst>
          </p:cNvPr>
          <p:cNvSpPr txBox="1">
            <a:spLocks noGrp="1"/>
          </p:cNvSpPr>
          <p:nvPr>
            <p:ph type="title"/>
          </p:nvPr>
        </p:nvSpPr>
        <p:spPr>
          <a:xfrm>
            <a:off x="838193" y="390942"/>
            <a:ext cx="10515600" cy="1325559"/>
          </a:xfrm>
          <a:solidFill>
            <a:srgbClr val="FFFFFF"/>
          </a:solidFill>
        </p:spPr>
        <p:txBody>
          <a:bodyPr/>
          <a:lstStyle/>
          <a:p>
            <a:pPr lvl="0"/>
            <a:r>
              <a:rPr lang="en-US" sz="4000">
                <a:solidFill>
                  <a:srgbClr val="4EA72E"/>
                </a:solidFill>
              </a:rPr>
              <a:t>What are my rights while on an emergency mental health hold? (must be advised of these rights)</a:t>
            </a:r>
          </a:p>
        </p:txBody>
      </p:sp>
      <p:sp>
        <p:nvSpPr>
          <p:cNvPr id="3" name="Content Placeholder 2">
            <a:extLst>
              <a:ext uri="{FF2B5EF4-FFF2-40B4-BE49-F238E27FC236}">
                <a16:creationId xmlns:a16="http://schemas.microsoft.com/office/drawing/2014/main" id="{373B2C39-1725-A2A1-2F2C-1184C8AEC486}"/>
              </a:ext>
            </a:extLst>
          </p:cNvPr>
          <p:cNvSpPr txBox="1">
            <a:spLocks noGrp="1"/>
          </p:cNvSpPr>
          <p:nvPr>
            <p:ph idx="1"/>
          </p:nvPr>
        </p:nvSpPr>
        <p:spPr>
          <a:xfrm>
            <a:off x="457940" y="1798048"/>
            <a:ext cx="9164290" cy="4669008"/>
          </a:xfrm>
        </p:spPr>
        <p:txBody>
          <a:bodyPr/>
          <a:lstStyle/>
          <a:p>
            <a:pPr lvl="0"/>
            <a:r>
              <a:rPr lang="en-US"/>
              <a:t>To have information and records given to a family member or lay person</a:t>
            </a:r>
          </a:p>
          <a:p>
            <a:pPr lvl="0"/>
            <a:r>
              <a:rPr lang="en-US"/>
              <a:t>Confidentiality of records (unless disclosure is allowed by law)</a:t>
            </a:r>
          </a:p>
          <a:p>
            <a:pPr lvl="0"/>
            <a:r>
              <a:rPr lang="en-US"/>
              <a:t>Not to be fingerprinted</a:t>
            </a:r>
          </a:p>
          <a:p>
            <a:pPr lvl="0"/>
            <a:r>
              <a:rPr lang="en-US"/>
              <a:t>Appropriate access to water, hygiene products and food</a:t>
            </a:r>
          </a:p>
          <a:p>
            <a:pPr lvl="0"/>
            <a:r>
              <a:rPr lang="en-US"/>
              <a:t>Personal privacy to the extent possible</a:t>
            </a:r>
          </a:p>
          <a:p>
            <a:pPr lvl="0"/>
            <a:r>
              <a:rPr lang="en-US"/>
              <a:t>Visitation in line with facility’s visitation policy</a:t>
            </a:r>
          </a:p>
          <a:p>
            <a:pPr marL="0" lvl="0" indent="0">
              <a:buNone/>
            </a:pPr>
            <a:endParaRPr lang="en-US"/>
          </a:p>
        </p:txBody>
      </p:sp>
      <p:sp>
        <p:nvSpPr>
          <p:cNvPr id="4" name="TextBox 3">
            <a:extLst>
              <a:ext uri="{FF2B5EF4-FFF2-40B4-BE49-F238E27FC236}">
                <a16:creationId xmlns:a16="http://schemas.microsoft.com/office/drawing/2014/main" id="{FC95F016-D01A-A755-0EF2-BD711EADFFE9}"/>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0" cap="none" spc="0" baseline="0">
                <a:solidFill>
                  <a:srgbClr val="000000"/>
                </a:solidFill>
                <a:uFillTx/>
                <a:latin typeface="Aptos"/>
              </a:rPr>
              <a:t>4/4</a:t>
            </a:r>
            <a:endParaRPr lang="en-US" sz="4400" b="0" i="0" u="none" strike="noStrike" kern="1200" cap="none" spc="0" baseline="0">
              <a:solidFill>
                <a:srgbClr val="000000"/>
              </a:solidFill>
              <a:uFillTx/>
              <a:latin typeface="Aptos"/>
            </a:endParaRPr>
          </a:p>
        </p:txBody>
      </p:sp>
      <p:pic>
        <p:nvPicPr>
          <p:cNvPr id="5" name="Graphic 5" descr="Fruit bowl outline">
            <a:extLst>
              <a:ext uri="{FF2B5EF4-FFF2-40B4-BE49-F238E27FC236}">
                <a16:creationId xmlns:a16="http://schemas.microsoft.com/office/drawing/2014/main" id="{5535158E-5D57-EB34-5E2A-4B13EF575FF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84706" y="4895295"/>
            <a:ext cx="1597575" cy="1597575"/>
          </a:xfrm>
          <a:prstGeom prst="rect">
            <a:avLst/>
          </a:prstGeom>
          <a:noFill/>
          <a:ln cap="flat">
            <a:noFill/>
          </a:ln>
        </p:spPr>
      </p:pic>
      <p:pic>
        <p:nvPicPr>
          <p:cNvPr id="6" name="Graphic 7" descr="Hot dog outline">
            <a:extLst>
              <a:ext uri="{FF2B5EF4-FFF2-40B4-BE49-F238E27FC236}">
                <a16:creationId xmlns:a16="http://schemas.microsoft.com/office/drawing/2014/main" id="{3A9B70AB-50EE-90F1-BD02-D2C9C7A97C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242855">
            <a:off x="6251438" y="5369844"/>
            <a:ext cx="1476618" cy="1476618"/>
          </a:xfrm>
          <a:prstGeom prst="rect">
            <a:avLst/>
          </a:prstGeom>
          <a:noFill/>
          <a:ln cap="flat">
            <a:noFill/>
          </a:ln>
        </p:spPr>
      </p:pic>
      <p:pic>
        <p:nvPicPr>
          <p:cNvPr id="7" name="Graphic 9" descr="Water Bottle outline">
            <a:extLst>
              <a:ext uri="{FF2B5EF4-FFF2-40B4-BE49-F238E27FC236}">
                <a16:creationId xmlns:a16="http://schemas.microsoft.com/office/drawing/2014/main" id="{F2C250E7-63D5-89D5-824D-686870DD9CD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264527" y="4510579"/>
            <a:ext cx="1597575" cy="1597575"/>
          </a:xfrm>
          <a:prstGeom prst="rect">
            <a:avLst/>
          </a:prstGeom>
          <a:noFill/>
          <a:ln cap="flat">
            <a:noFill/>
          </a:ln>
        </p:spPr>
      </p:pic>
      <p:pic>
        <p:nvPicPr>
          <p:cNvPr id="8" name="Graphic 11" descr="Follow outline">
            <a:extLst>
              <a:ext uri="{FF2B5EF4-FFF2-40B4-BE49-F238E27FC236}">
                <a16:creationId xmlns:a16="http://schemas.microsoft.com/office/drawing/2014/main" id="{03159E6F-CD14-CD7A-304E-1F0B4F12627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688354" y="1479480"/>
            <a:ext cx="1476618" cy="1476618"/>
          </a:xfrm>
          <a:prstGeom prst="rect">
            <a:avLst/>
          </a:prstGeom>
          <a:noFill/>
          <a:ln cap="flat">
            <a:noFill/>
          </a:ln>
        </p:spPr>
      </p:pic>
      <p:pic>
        <p:nvPicPr>
          <p:cNvPr id="9" name="Graphic 13" descr="Fingerprint outline">
            <a:extLst>
              <a:ext uri="{FF2B5EF4-FFF2-40B4-BE49-F238E27FC236}">
                <a16:creationId xmlns:a16="http://schemas.microsoft.com/office/drawing/2014/main" id="{A96A0E24-D49E-DA79-EEA4-5E62B715A54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622231" y="2688427"/>
            <a:ext cx="1856862" cy="1856862"/>
          </a:xfrm>
          <a:prstGeom prst="rect">
            <a:avLst/>
          </a:prstGeom>
          <a:noFill/>
          <a:ln cap="flat">
            <a:noFill/>
          </a:ln>
        </p:spPr>
      </p:pic>
      <p:pic>
        <p:nvPicPr>
          <p:cNvPr id="10" name="Graphic 17" descr="No sign with solid fill">
            <a:extLst>
              <a:ext uri="{FF2B5EF4-FFF2-40B4-BE49-F238E27FC236}">
                <a16:creationId xmlns:a16="http://schemas.microsoft.com/office/drawing/2014/main" id="{E4E2287E-DB2E-F362-952C-BC495BD16720}"/>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9743809" y="2759714"/>
            <a:ext cx="1664628" cy="1664628"/>
          </a:xfrm>
          <a:prstGeom prst="rect">
            <a:avLst/>
          </a:prstGeom>
          <a:noFill/>
          <a:ln cap="flat">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90681-6AC8-0C6A-74A4-FFC730AFE307}"/>
              </a:ext>
            </a:extLst>
          </p:cNvPr>
          <p:cNvSpPr txBox="1">
            <a:spLocks noGrp="1"/>
          </p:cNvSpPr>
          <p:nvPr>
            <p:ph type="title"/>
          </p:nvPr>
        </p:nvSpPr>
        <p:spPr>
          <a:xfrm>
            <a:off x="419096" y="0"/>
            <a:ext cx="11353803" cy="1325559"/>
          </a:xfrm>
        </p:spPr>
        <p:txBody>
          <a:bodyPr/>
          <a:lstStyle/>
          <a:p>
            <a:pPr lvl="0"/>
            <a:r>
              <a:rPr lang="en-US">
                <a:solidFill>
                  <a:srgbClr val="4EA72E"/>
                </a:solidFill>
              </a:rPr>
              <a:t>Important Notes about Rights (emergency holds):</a:t>
            </a:r>
          </a:p>
        </p:txBody>
      </p:sp>
      <p:sp>
        <p:nvSpPr>
          <p:cNvPr id="3" name="Content Placeholder 2">
            <a:extLst>
              <a:ext uri="{FF2B5EF4-FFF2-40B4-BE49-F238E27FC236}">
                <a16:creationId xmlns:a16="http://schemas.microsoft.com/office/drawing/2014/main" id="{9EDE5742-465E-B215-745C-7B2996B44387}"/>
              </a:ext>
            </a:extLst>
          </p:cNvPr>
          <p:cNvSpPr txBox="1">
            <a:spLocks noGrp="1"/>
          </p:cNvSpPr>
          <p:nvPr>
            <p:ph idx="1"/>
          </p:nvPr>
        </p:nvSpPr>
        <p:spPr>
          <a:xfrm>
            <a:off x="449180" y="1411705"/>
            <a:ext cx="9144000" cy="4765258"/>
          </a:xfrm>
        </p:spPr>
        <p:txBody>
          <a:bodyPr/>
          <a:lstStyle/>
          <a:p>
            <a:pPr lvl="0"/>
            <a:r>
              <a:rPr lang="en-US" sz="2400" b="1">
                <a:cs typeface="Courier New" pitchFamily="49"/>
              </a:rPr>
              <a:t>Your rights under this subsection may only be denied if access to the item, program or service causes you to destabilize or creates a danger to self or others, as determined by a licensed provider involved in your care.  Denial of any right must be entered into your treatment record and must be made available, upon request, to you, your legal guardian, or your attorney.</a:t>
            </a:r>
            <a:endParaRPr lang="en-US" sz="2400">
              <a:cs typeface="Courier New" pitchFamily="49"/>
            </a:endParaRPr>
          </a:p>
          <a:p>
            <a:pPr lvl="0"/>
            <a:r>
              <a:rPr lang="en-US" sz="2400">
                <a:cs typeface="Times New Roman" pitchFamily="18"/>
              </a:rPr>
              <a:t>A facility SHALL NOT intentionally retaliate or discriminate against a detained person or employee for contacting or providing info to any official or to an employee of state Protection &amp; Advocacy agency (that’s us!  Disability Law Colorado)</a:t>
            </a:r>
          </a:p>
          <a:p>
            <a:pPr lvl="0"/>
            <a:r>
              <a:rPr lang="en-US" sz="2400">
                <a:cs typeface="Times New Roman" pitchFamily="18"/>
              </a:rPr>
              <a:t>If you believe your rights have been denied or violated, you can file a complaint against the facility with the BHA and/or CDPHE</a:t>
            </a:r>
            <a:endParaRPr lang="en-US" sz="2400"/>
          </a:p>
        </p:txBody>
      </p:sp>
      <p:pic>
        <p:nvPicPr>
          <p:cNvPr id="4" name="Graphic 6" descr="Weights Uneven with solid fill">
            <a:extLst>
              <a:ext uri="{FF2B5EF4-FFF2-40B4-BE49-F238E27FC236}">
                <a16:creationId xmlns:a16="http://schemas.microsoft.com/office/drawing/2014/main" id="{BDF51C03-2E67-5D88-56A4-502AC00DA76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331945" y="1851751"/>
            <a:ext cx="2098054" cy="2098054"/>
          </a:xfrm>
          <a:prstGeom prst="rect">
            <a:avLst/>
          </a:prstGeom>
          <a:noFill/>
          <a:ln cap="flat">
            <a:noFill/>
          </a:ln>
        </p:spPr>
      </p:pic>
      <p:pic>
        <p:nvPicPr>
          <p:cNvPr id="5" name="Graphic 5" descr="Thumbs Down with solid fill">
            <a:extLst>
              <a:ext uri="{FF2B5EF4-FFF2-40B4-BE49-F238E27FC236}">
                <a16:creationId xmlns:a16="http://schemas.microsoft.com/office/drawing/2014/main" id="{FD15A1B5-6738-84AC-0505-7B9E4F513E7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76857" y="4768724"/>
            <a:ext cx="1408240" cy="1408240"/>
          </a:xfrm>
          <a:prstGeom prst="rect">
            <a:avLst/>
          </a:prstGeom>
          <a:noFill/>
          <a:ln cap="flat">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F98A3-AEF9-2B94-15A8-59062A2D9818}"/>
              </a:ext>
            </a:extLst>
          </p:cNvPr>
          <p:cNvSpPr txBox="1">
            <a:spLocks noGrp="1"/>
          </p:cNvSpPr>
          <p:nvPr>
            <p:ph type="title"/>
          </p:nvPr>
        </p:nvSpPr>
        <p:spPr>
          <a:xfrm>
            <a:off x="1088858" y="862434"/>
            <a:ext cx="10515600" cy="725731"/>
          </a:xfrm>
        </p:spPr>
        <p:txBody>
          <a:bodyPr>
            <a:noAutofit/>
          </a:bodyPr>
          <a:lstStyle/>
          <a:p>
            <a:pPr lvl="0"/>
            <a:r>
              <a:rPr lang="en-US">
                <a:solidFill>
                  <a:srgbClr val="0B76A0"/>
                </a:solidFill>
              </a:rPr>
              <a:t>Short-term certification (C.R.S. §27-65-109) (up to 3 months, 6 months if extended)</a:t>
            </a:r>
            <a:br>
              <a:rPr lang="en-US">
                <a:solidFill>
                  <a:srgbClr val="0B76A0"/>
                </a:solidFill>
              </a:rPr>
            </a:br>
            <a:endParaRPr lang="en-US"/>
          </a:p>
        </p:txBody>
      </p:sp>
      <p:sp>
        <p:nvSpPr>
          <p:cNvPr id="3" name="Content Placeholder 2">
            <a:extLst>
              <a:ext uri="{FF2B5EF4-FFF2-40B4-BE49-F238E27FC236}">
                <a16:creationId xmlns:a16="http://schemas.microsoft.com/office/drawing/2014/main" id="{86ADCD25-D947-45D2-D0D6-C52327D293E0}"/>
              </a:ext>
            </a:extLst>
          </p:cNvPr>
          <p:cNvSpPr txBox="1">
            <a:spLocks noGrp="1"/>
          </p:cNvSpPr>
          <p:nvPr>
            <p:ph idx="1"/>
          </p:nvPr>
        </p:nvSpPr>
        <p:spPr>
          <a:xfrm>
            <a:off x="838203" y="1751661"/>
            <a:ext cx="11016910" cy="4850910"/>
          </a:xfrm>
        </p:spPr>
        <p:txBody>
          <a:bodyPr/>
          <a:lstStyle/>
          <a:p>
            <a:pPr marL="0" lvl="0" indent="0">
              <a:lnSpc>
                <a:spcPct val="80000"/>
              </a:lnSpc>
              <a:buNone/>
            </a:pPr>
            <a:r>
              <a:rPr lang="en-US">
                <a:solidFill>
                  <a:srgbClr val="156082"/>
                </a:solidFill>
              </a:rPr>
              <a:t>Following evaluation during an emergency hold, you </a:t>
            </a:r>
            <a:r>
              <a:rPr lang="en-US" u="sng">
                <a:solidFill>
                  <a:srgbClr val="156082"/>
                </a:solidFill>
              </a:rPr>
              <a:t>can be “certified” for up to 3 months </a:t>
            </a:r>
            <a:r>
              <a:rPr lang="en-US">
                <a:solidFill>
                  <a:srgbClr val="156082"/>
                </a:solidFill>
              </a:rPr>
              <a:t>of treatment if:	</a:t>
            </a:r>
          </a:p>
          <a:p>
            <a:pPr marL="514350" lvl="0" indent="-514350">
              <a:lnSpc>
                <a:spcPct val="80000"/>
              </a:lnSpc>
              <a:buFont typeface="Aptos Display"/>
              <a:buAutoNum type="arabicPeriod"/>
            </a:pPr>
            <a:r>
              <a:rPr lang="en-US" sz="2600"/>
              <a:t>Professionals at the facility have evaluated you and found that you have a mental health disorder</a:t>
            </a:r>
          </a:p>
          <a:p>
            <a:pPr marL="457200" lvl="1" indent="0">
              <a:lnSpc>
                <a:spcPct val="80000"/>
              </a:lnSpc>
              <a:buNone/>
            </a:pPr>
            <a:r>
              <a:rPr lang="en-US" sz="2200"/>
              <a:t>	AND that as a result, you are dangerous to self or others </a:t>
            </a:r>
          </a:p>
          <a:p>
            <a:pPr marL="457200" lvl="1" indent="0">
              <a:lnSpc>
                <a:spcPct val="80000"/>
              </a:lnSpc>
              <a:buNone/>
            </a:pPr>
            <a:r>
              <a:rPr lang="en-US" sz="2200"/>
              <a:t>	OR gravely disabled</a:t>
            </a:r>
          </a:p>
          <a:p>
            <a:pPr marL="514350" lvl="0" indent="-514350">
              <a:lnSpc>
                <a:spcPct val="80000"/>
              </a:lnSpc>
              <a:buFont typeface="Aptos Display"/>
              <a:buAutoNum type="arabicPeriod"/>
            </a:pPr>
            <a:r>
              <a:rPr lang="en-US" sz="2600"/>
              <a:t>You have been told about and refused voluntary treatment, or there are reasonable grounds to believe you will not remain engaged in treatment voluntarily</a:t>
            </a:r>
          </a:p>
          <a:p>
            <a:pPr marL="514350" lvl="0" indent="-514350">
              <a:lnSpc>
                <a:spcPct val="80000"/>
              </a:lnSpc>
              <a:buFont typeface="Aptos Display"/>
              <a:buAutoNum type="arabicPeriod"/>
            </a:pPr>
            <a:r>
              <a:rPr lang="en-US" sz="2600"/>
              <a:t>The facility or community provider identified to provide care under the short-term certification has been designated to do so</a:t>
            </a:r>
          </a:p>
          <a:p>
            <a:pPr marL="514350" lvl="0" indent="-514350">
              <a:lnSpc>
                <a:spcPct val="80000"/>
              </a:lnSpc>
              <a:buFont typeface="Aptos Display"/>
              <a:buAutoNum type="arabicPeriod"/>
            </a:pPr>
            <a:r>
              <a:rPr lang="en-US" sz="2600"/>
              <a:t>You, your guardian (if applicable), and your lay person have been advised that you have a right to a lawyer and to contest the certification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Oval 8">
            <a:extLst>
              <a:ext uri="{FF2B5EF4-FFF2-40B4-BE49-F238E27FC236}">
                <a16:creationId xmlns:a16="http://schemas.microsoft.com/office/drawing/2014/main" id="{D6A7D2D3-BFDC-E531-A27B-5F570559AC23}"/>
              </a:ext>
            </a:extLst>
          </p:cNvPr>
          <p:cNvSpPr/>
          <p:nvPr/>
        </p:nvSpPr>
        <p:spPr>
          <a:xfrm>
            <a:off x="352053" y="2684906"/>
            <a:ext cx="2825157" cy="282515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56082"/>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3" name="Rectangle 6">
            <a:extLst>
              <a:ext uri="{FF2B5EF4-FFF2-40B4-BE49-F238E27FC236}">
                <a16:creationId xmlns:a16="http://schemas.microsoft.com/office/drawing/2014/main" id="{BF4F58D2-4FCA-D542-129B-3CA7F98145C2}"/>
              </a:ext>
            </a:extLst>
          </p:cNvPr>
          <p:cNvSpPr/>
          <p:nvPr/>
        </p:nvSpPr>
        <p:spPr>
          <a:xfrm>
            <a:off x="4716374" y="846652"/>
            <a:ext cx="7218950" cy="5678908"/>
          </a:xfrm>
          <a:prstGeom prst="rect">
            <a:avLst/>
          </a:prstGeom>
          <a:solidFill>
            <a:srgbClr val="FFFFFF"/>
          </a:solidFill>
          <a:ln w="76196" cap="flat">
            <a:solidFill>
              <a:srgbClr val="4EA72E"/>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ptos"/>
            </a:endParaRPr>
          </a:p>
        </p:txBody>
      </p:sp>
      <p:sp>
        <p:nvSpPr>
          <p:cNvPr id="4" name="Title 1">
            <a:extLst>
              <a:ext uri="{FF2B5EF4-FFF2-40B4-BE49-F238E27FC236}">
                <a16:creationId xmlns:a16="http://schemas.microsoft.com/office/drawing/2014/main" id="{D9806360-29BB-1CB9-AE44-15E25F5921C1}"/>
              </a:ext>
            </a:extLst>
          </p:cNvPr>
          <p:cNvSpPr txBox="1">
            <a:spLocks noGrp="1"/>
          </p:cNvSpPr>
          <p:nvPr>
            <p:ph type="title"/>
          </p:nvPr>
        </p:nvSpPr>
        <p:spPr>
          <a:xfrm>
            <a:off x="838203" y="-20482"/>
            <a:ext cx="10515600" cy="1325559"/>
          </a:xfrm>
        </p:spPr>
        <p:txBody>
          <a:bodyPr/>
          <a:lstStyle/>
          <a:p>
            <a:pPr lvl="0"/>
            <a:r>
              <a:rPr lang="en-US" sz="3200"/>
              <a:t>Basic criteria are that you have a “mental health disorder,” and as a result you are:</a:t>
            </a:r>
          </a:p>
        </p:txBody>
      </p:sp>
      <p:sp>
        <p:nvSpPr>
          <p:cNvPr id="5" name="Content Placeholder 2">
            <a:extLst>
              <a:ext uri="{FF2B5EF4-FFF2-40B4-BE49-F238E27FC236}">
                <a16:creationId xmlns:a16="http://schemas.microsoft.com/office/drawing/2014/main" id="{157DF007-E400-0571-CB9D-1C7C4D4B3AD3}"/>
              </a:ext>
            </a:extLst>
          </p:cNvPr>
          <p:cNvSpPr txBox="1">
            <a:spLocks noGrp="1"/>
          </p:cNvSpPr>
          <p:nvPr>
            <p:ph idx="1"/>
          </p:nvPr>
        </p:nvSpPr>
        <p:spPr>
          <a:xfrm>
            <a:off x="256672" y="2897157"/>
            <a:ext cx="3015910" cy="4351336"/>
          </a:xfrm>
        </p:spPr>
        <p:txBody>
          <a:bodyPr anchorCtr="1"/>
          <a:lstStyle/>
          <a:p>
            <a:pPr marL="0" lvl="0" indent="0" algn="ctr">
              <a:lnSpc>
                <a:spcPct val="80000"/>
              </a:lnSpc>
              <a:buNone/>
            </a:pPr>
            <a:endParaRPr lang="en-US" sz="4000"/>
          </a:p>
          <a:p>
            <a:pPr marL="0" lvl="0" indent="0" algn="ctr">
              <a:lnSpc>
                <a:spcPct val="80000"/>
              </a:lnSpc>
              <a:buNone/>
            </a:pPr>
            <a:r>
              <a:rPr lang="en-US" sz="4000" b="1">
                <a:solidFill>
                  <a:srgbClr val="E97132"/>
                </a:solidFill>
              </a:rPr>
              <a:t>Danger to self or others</a:t>
            </a:r>
          </a:p>
        </p:txBody>
      </p:sp>
      <p:sp>
        <p:nvSpPr>
          <p:cNvPr id="6" name="Content Placeholder 3">
            <a:extLst>
              <a:ext uri="{FF2B5EF4-FFF2-40B4-BE49-F238E27FC236}">
                <a16:creationId xmlns:a16="http://schemas.microsoft.com/office/drawing/2014/main" id="{7B8BE53D-5481-4166-2A1E-EFE19EC2B203}"/>
              </a:ext>
            </a:extLst>
          </p:cNvPr>
          <p:cNvSpPr txBox="1">
            <a:spLocks noGrp="1"/>
          </p:cNvSpPr>
          <p:nvPr>
            <p:ph idx="2"/>
          </p:nvPr>
        </p:nvSpPr>
        <p:spPr>
          <a:xfrm>
            <a:off x="4940969" y="1637516"/>
            <a:ext cx="6994355" cy="5220483"/>
          </a:xfrm>
        </p:spPr>
        <p:txBody>
          <a:bodyPr/>
          <a:lstStyle/>
          <a:p>
            <a:pPr marL="0" lvl="0" indent="0">
              <a:lnSpc>
                <a:spcPct val="80000"/>
              </a:lnSpc>
              <a:buNone/>
            </a:pPr>
            <a:r>
              <a:rPr lang="en-US" sz="2400">
                <a:solidFill>
                  <a:srgbClr val="156082"/>
                </a:solidFill>
                <a:cs typeface="Times New Roman" pitchFamily="18"/>
              </a:rPr>
              <a:t>a condition in which a person, as a result of a mental health disorder, is incapable of making informed decisions about or providing for the person's essential needs without significant supervision and assistance from other people. As a result of being incapable of making these informed decisions, a person who is gravely disabled is at risk of substantial bodily harm, dangerous worsening of any concomitant serious physical illness, significant psychiatric deterioration, or mismanagement of the person's essential needs that could result in substantial bodily harm. A person of any age may be “gravely disabled”, but the term does not include a person whose decision-making capabilities are limited solely by the person's developmental disability.</a:t>
            </a:r>
          </a:p>
          <a:p>
            <a:pPr lvl="0">
              <a:lnSpc>
                <a:spcPct val="80000"/>
              </a:lnSpc>
            </a:pPr>
            <a:endParaRPr lang="en-US" sz="2600"/>
          </a:p>
        </p:txBody>
      </p:sp>
      <p:sp>
        <p:nvSpPr>
          <p:cNvPr id="7" name="TextBox 4">
            <a:extLst>
              <a:ext uri="{FF2B5EF4-FFF2-40B4-BE49-F238E27FC236}">
                <a16:creationId xmlns:a16="http://schemas.microsoft.com/office/drawing/2014/main" id="{1CA4DDA9-AAAA-149A-AF42-09018D5C8382}"/>
              </a:ext>
            </a:extLst>
          </p:cNvPr>
          <p:cNvSpPr txBox="1"/>
          <p:nvPr/>
        </p:nvSpPr>
        <p:spPr>
          <a:xfrm>
            <a:off x="3176332" y="3497323"/>
            <a:ext cx="2354095"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7200" b="0" i="0" u="none" strike="noStrike" kern="1200" cap="none" spc="0" baseline="0">
                <a:solidFill>
                  <a:srgbClr val="000000"/>
                </a:solidFill>
                <a:uFillTx/>
                <a:latin typeface="Aptos"/>
              </a:rPr>
              <a:t>OR</a:t>
            </a:r>
          </a:p>
        </p:txBody>
      </p:sp>
      <p:sp>
        <p:nvSpPr>
          <p:cNvPr id="8" name="TextBox 5">
            <a:extLst>
              <a:ext uri="{FF2B5EF4-FFF2-40B4-BE49-F238E27FC236}">
                <a16:creationId xmlns:a16="http://schemas.microsoft.com/office/drawing/2014/main" id="{CAD9997B-1B3D-681A-1D8C-15C0D060772D}"/>
              </a:ext>
            </a:extLst>
          </p:cNvPr>
          <p:cNvSpPr txBox="1"/>
          <p:nvPr/>
        </p:nvSpPr>
        <p:spPr>
          <a:xfrm>
            <a:off x="4716374" y="910623"/>
            <a:ext cx="5197641" cy="70788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000" b="1" i="0" u="none" strike="noStrike" kern="1200" cap="none" spc="0" baseline="0">
                <a:solidFill>
                  <a:srgbClr val="156082"/>
                </a:solidFill>
                <a:uFillTx/>
                <a:latin typeface="Aptos"/>
              </a:rPr>
              <a:t>“Gravely disabled:”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F8E62-0099-C514-0E42-6ECCB32D432F}"/>
              </a:ext>
            </a:extLst>
          </p:cNvPr>
          <p:cNvSpPr txBox="1">
            <a:spLocks noGrp="1"/>
          </p:cNvSpPr>
          <p:nvPr>
            <p:ph type="title"/>
          </p:nvPr>
        </p:nvSpPr>
        <p:spPr>
          <a:xfrm>
            <a:off x="389022" y="157496"/>
            <a:ext cx="10515600" cy="1325559"/>
          </a:xfrm>
        </p:spPr>
        <p:txBody>
          <a:bodyPr/>
          <a:lstStyle/>
          <a:p>
            <a:pPr lvl="0"/>
            <a:r>
              <a:rPr lang="en-US">
                <a:solidFill>
                  <a:srgbClr val="156082"/>
                </a:solidFill>
              </a:rPr>
              <a:t>The “notice of certification” must:</a:t>
            </a:r>
          </a:p>
        </p:txBody>
      </p:sp>
      <p:sp>
        <p:nvSpPr>
          <p:cNvPr id="3" name="Content Placeholder 2">
            <a:extLst>
              <a:ext uri="{FF2B5EF4-FFF2-40B4-BE49-F238E27FC236}">
                <a16:creationId xmlns:a16="http://schemas.microsoft.com/office/drawing/2014/main" id="{7015FA75-20FA-CF20-0A1F-92F379467DD6}"/>
              </a:ext>
            </a:extLst>
          </p:cNvPr>
          <p:cNvSpPr txBox="1">
            <a:spLocks noGrp="1"/>
          </p:cNvSpPr>
          <p:nvPr>
            <p:ph idx="1"/>
          </p:nvPr>
        </p:nvSpPr>
        <p:spPr>
          <a:xfrm>
            <a:off x="534603" y="1122947"/>
            <a:ext cx="9912827" cy="5564983"/>
          </a:xfrm>
        </p:spPr>
        <p:txBody>
          <a:bodyPr/>
          <a:lstStyle/>
          <a:p>
            <a:pPr lvl="0"/>
            <a:r>
              <a:rPr lang="en-US" sz="2600"/>
              <a:t>Be signed by a “professional person” who participated in your evaluation</a:t>
            </a:r>
          </a:p>
          <a:p>
            <a:pPr lvl="0"/>
            <a:r>
              <a:rPr lang="en-US" sz="2600"/>
              <a:t>State facts that establish that you have a mental health disorder and as a result are a danger to self or others or are gravely disabled</a:t>
            </a:r>
          </a:p>
          <a:p>
            <a:pPr lvl="0"/>
            <a:r>
              <a:rPr lang="en-US" sz="2600"/>
              <a:t>Be filed with the court in the county in which you reside or were physically present immediately before being taken into custody within 48 hours of certification (not including weekends and holidays)</a:t>
            </a:r>
          </a:p>
          <a:p>
            <a:pPr lvl="0"/>
            <a:r>
              <a:rPr lang="en-US" sz="2600"/>
              <a:t>Be given to you (copy) within 24 hours, be sent to the BHA, and a copy kept at the facility as part of your record</a:t>
            </a:r>
          </a:p>
          <a:p>
            <a:pPr lvl="1"/>
            <a:r>
              <a:rPr lang="en-US" sz="2200"/>
              <a:t>You will be asked to designate a lay person to receive a copy of the certification as well</a:t>
            </a:r>
          </a:p>
          <a:p>
            <a:pPr lvl="1"/>
            <a:r>
              <a:rPr lang="en-US" sz="2200"/>
              <a:t>You should be given written notice that a hearing may be held to the court or to a jury upon written request made to the court</a:t>
            </a:r>
          </a:p>
        </p:txBody>
      </p:sp>
      <p:pic>
        <p:nvPicPr>
          <p:cNvPr id="4" name="Graphic 6" descr="Clipboard with solid fill">
            <a:extLst>
              <a:ext uri="{FF2B5EF4-FFF2-40B4-BE49-F238E27FC236}">
                <a16:creationId xmlns:a16="http://schemas.microsoft.com/office/drawing/2014/main" id="{0FE46DE3-391B-FCC5-A29B-9E53104E24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23528" y="2766425"/>
            <a:ext cx="1738951" cy="1738951"/>
          </a:xfrm>
          <a:prstGeom prst="rect">
            <a:avLst/>
          </a:prstGeom>
          <a:noFill/>
          <a:ln cap="flat">
            <a:noFill/>
          </a:ln>
        </p:spPr>
      </p:pic>
      <p:pic>
        <p:nvPicPr>
          <p:cNvPr id="5" name="Graphic 8" descr="Pen with solid fill">
            <a:extLst>
              <a:ext uri="{FF2B5EF4-FFF2-40B4-BE49-F238E27FC236}">
                <a16:creationId xmlns:a16="http://schemas.microsoft.com/office/drawing/2014/main" id="{79A28C98-BB6A-3989-EE24-7C662E107F1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714125" y="2894761"/>
            <a:ext cx="914400" cy="914400"/>
          </a:xfrm>
          <a:prstGeom prst="rect">
            <a:avLst/>
          </a:prstGeom>
          <a:noFill/>
          <a:ln cap="flat">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C5007-3751-9243-D251-436D8D1AB4EA}"/>
              </a:ext>
            </a:extLst>
          </p:cNvPr>
          <p:cNvSpPr txBox="1">
            <a:spLocks noGrp="1"/>
          </p:cNvSpPr>
          <p:nvPr>
            <p:ph type="title"/>
          </p:nvPr>
        </p:nvSpPr>
        <p:spPr>
          <a:xfrm>
            <a:off x="838193" y="184160"/>
            <a:ext cx="10515600" cy="1325559"/>
          </a:xfrm>
        </p:spPr>
        <p:txBody>
          <a:bodyPr/>
          <a:lstStyle/>
          <a:p>
            <a:pPr lvl="0"/>
            <a:r>
              <a:rPr lang="en-US" sz="4000">
                <a:solidFill>
                  <a:srgbClr val="156082"/>
                </a:solidFill>
              </a:rPr>
              <a:t>Your Rights Once Short-term Certification is filed:</a:t>
            </a:r>
          </a:p>
        </p:txBody>
      </p:sp>
      <p:sp>
        <p:nvSpPr>
          <p:cNvPr id="3" name="Content Placeholder 2">
            <a:extLst>
              <a:ext uri="{FF2B5EF4-FFF2-40B4-BE49-F238E27FC236}">
                <a16:creationId xmlns:a16="http://schemas.microsoft.com/office/drawing/2014/main" id="{2012ADE6-060C-1906-A919-ED31FEFCDE84}"/>
              </a:ext>
            </a:extLst>
          </p:cNvPr>
          <p:cNvSpPr txBox="1">
            <a:spLocks noGrp="1"/>
          </p:cNvSpPr>
          <p:nvPr>
            <p:ph idx="1"/>
          </p:nvPr>
        </p:nvSpPr>
        <p:spPr>
          <a:xfrm>
            <a:off x="838193" y="1294762"/>
            <a:ext cx="9888376" cy="4813383"/>
          </a:xfrm>
        </p:spPr>
        <p:txBody>
          <a:bodyPr/>
          <a:lstStyle/>
          <a:p>
            <a:pPr marL="0" lvl="0" indent="0">
              <a:lnSpc>
                <a:spcPct val="70000"/>
              </a:lnSpc>
              <a:buNone/>
            </a:pPr>
            <a:r>
              <a:rPr lang="en-US" sz="2400"/>
              <a:t>The court SHALL immediately appoint an attorney to represent you.  </a:t>
            </a:r>
          </a:p>
          <a:p>
            <a:pPr lvl="0">
              <a:lnSpc>
                <a:spcPct val="70000"/>
              </a:lnSpc>
            </a:pPr>
            <a:r>
              <a:rPr lang="en-US" sz="2400"/>
              <a:t>You have a right to be represented by an attorney at all stages, including on appeal.</a:t>
            </a:r>
          </a:p>
          <a:p>
            <a:pPr lvl="0">
              <a:lnSpc>
                <a:spcPct val="70000"/>
              </a:lnSpc>
            </a:pPr>
            <a:r>
              <a:rPr lang="en-US" sz="2400"/>
              <a:t>The court can only find that you have waived (given up) your right to an attorney after you “make knowing and intelligent waiver IN FRONT OF” the judge</a:t>
            </a:r>
          </a:p>
          <a:p>
            <a:pPr lvl="0">
              <a:lnSpc>
                <a:spcPct val="70000"/>
              </a:lnSpc>
            </a:pPr>
            <a:r>
              <a:rPr lang="en-US" sz="2400"/>
              <a:t>You or your attorney can request at any time in the future that your certification be reviewed or made outpatient</a:t>
            </a:r>
          </a:p>
          <a:p>
            <a:pPr lvl="1">
              <a:lnSpc>
                <a:spcPct val="70000"/>
              </a:lnSpc>
            </a:pPr>
            <a:r>
              <a:rPr lang="en-US"/>
              <a:t>If this request is made, a hearing will be set within 10 days of the making of the request</a:t>
            </a:r>
          </a:p>
          <a:p>
            <a:pPr lvl="1">
              <a:lnSpc>
                <a:spcPct val="70000"/>
              </a:lnSpc>
            </a:pPr>
            <a:r>
              <a:rPr lang="en-US"/>
              <a:t>At a hearing, the court can confirm the certification, order your discharge, or make any other appropriate orders </a:t>
            </a:r>
          </a:p>
          <a:p>
            <a:pPr lvl="0">
              <a:lnSpc>
                <a:spcPct val="70000"/>
              </a:lnSpc>
            </a:pPr>
            <a:r>
              <a:rPr lang="en-US" sz="2400"/>
              <a:t>The court can also order that you be transported elsewhere or transferred to a different facility for your safety or for the safety of the public</a:t>
            </a:r>
          </a:p>
        </p:txBody>
      </p:sp>
      <p:sp>
        <p:nvSpPr>
          <p:cNvPr id="4" name="TextBox 3">
            <a:extLst>
              <a:ext uri="{FF2B5EF4-FFF2-40B4-BE49-F238E27FC236}">
                <a16:creationId xmlns:a16="http://schemas.microsoft.com/office/drawing/2014/main" id="{0D03B0CD-740F-2C6A-B01A-7D060BB1017C}"/>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1200" cap="none" spc="0" baseline="0">
                <a:solidFill>
                  <a:srgbClr val="000000"/>
                </a:solidFill>
                <a:uFillTx/>
                <a:latin typeface="Aptos"/>
              </a:rPr>
              <a:t>1/</a:t>
            </a:r>
            <a:r>
              <a:rPr lang="en-US" sz="4400" b="0" i="0" u="none" strike="noStrike" kern="0" cap="none" spc="0" baseline="0">
                <a:solidFill>
                  <a:srgbClr val="000000"/>
                </a:solidFill>
                <a:uFillTx/>
                <a:latin typeface="Aptos"/>
              </a:rPr>
              <a:t>2</a:t>
            </a:r>
            <a:endParaRPr lang="en-US" sz="4400" b="0" i="0" u="none" strike="noStrike" kern="1200" cap="none" spc="0" baseline="0">
              <a:solidFill>
                <a:srgbClr val="000000"/>
              </a:solidFill>
              <a:uFillTx/>
              <a:latin typeface="Aptos"/>
            </a:endParaRPr>
          </a:p>
        </p:txBody>
      </p:sp>
      <p:pic>
        <p:nvPicPr>
          <p:cNvPr id="5" name="Graphic 5" descr="Office worker female with solid fill">
            <a:extLst>
              <a:ext uri="{FF2B5EF4-FFF2-40B4-BE49-F238E27FC236}">
                <a16:creationId xmlns:a16="http://schemas.microsoft.com/office/drawing/2014/main" id="{81C43B13-170C-2359-1D8D-1AD04B833C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29626" y="2477319"/>
            <a:ext cx="1793869" cy="1793869"/>
          </a:xfrm>
          <a:prstGeom prst="rect">
            <a:avLst/>
          </a:prstGeom>
          <a:noFill/>
          <a:ln cap="flat">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26DA5-74D3-1F5D-B084-FAD4E3C784B6}"/>
              </a:ext>
            </a:extLst>
          </p:cNvPr>
          <p:cNvSpPr txBox="1">
            <a:spLocks noGrp="1"/>
          </p:cNvSpPr>
          <p:nvPr>
            <p:ph type="title"/>
          </p:nvPr>
        </p:nvSpPr>
        <p:spPr/>
        <p:txBody>
          <a:bodyPr/>
          <a:lstStyle/>
          <a:p>
            <a:pPr lvl="0"/>
            <a:r>
              <a:rPr lang="en-US" sz="4000">
                <a:solidFill>
                  <a:srgbClr val="156082"/>
                </a:solidFill>
              </a:rPr>
              <a:t>Your Rights Once Short-term Certification is filed (continued):</a:t>
            </a:r>
          </a:p>
        </p:txBody>
      </p:sp>
      <p:sp>
        <p:nvSpPr>
          <p:cNvPr id="3" name="Content Placeholder 2">
            <a:extLst>
              <a:ext uri="{FF2B5EF4-FFF2-40B4-BE49-F238E27FC236}">
                <a16:creationId xmlns:a16="http://schemas.microsoft.com/office/drawing/2014/main" id="{7861F7D6-7719-6592-BCED-B56632E04B7E}"/>
              </a:ext>
            </a:extLst>
          </p:cNvPr>
          <p:cNvSpPr txBox="1">
            <a:spLocks noGrp="1"/>
          </p:cNvSpPr>
          <p:nvPr>
            <p:ph idx="1"/>
          </p:nvPr>
        </p:nvSpPr>
        <p:spPr/>
        <p:txBody>
          <a:bodyPr/>
          <a:lstStyle/>
          <a:p>
            <a:pPr lvl="0">
              <a:lnSpc>
                <a:spcPct val="80000"/>
              </a:lnSpc>
            </a:pPr>
            <a:r>
              <a:rPr lang="en-US"/>
              <a:t>You can be discharged at any time with the signature of the treating medical professional and the medical director of the facility (does not require additional permission of the court)</a:t>
            </a:r>
          </a:p>
          <a:p>
            <a:pPr lvl="0">
              <a:lnSpc>
                <a:spcPct val="80000"/>
              </a:lnSpc>
            </a:pPr>
            <a:r>
              <a:rPr lang="en-US"/>
              <a:t>You can be discharged from outpatient certification with the signature of the “</a:t>
            </a:r>
            <a:r>
              <a:rPr lang="en-US">
                <a:cs typeface="Times New Roman" pitchFamily="18"/>
              </a:rPr>
              <a:t>approved professional person” overseeing your treatment.  The facility should notify the BHA prior to your discharge (so that they can follow up with you)</a:t>
            </a:r>
          </a:p>
          <a:p>
            <a:pPr lvl="0">
              <a:lnSpc>
                <a:spcPct val="80000"/>
              </a:lnSpc>
            </a:pPr>
            <a:r>
              <a:rPr lang="en-US">
                <a:cs typeface="Times New Roman" pitchFamily="18"/>
              </a:rPr>
              <a:t>The facility shall make your discharge instructions available to you or your guardian within 7 days, if requested</a:t>
            </a:r>
          </a:p>
          <a:p>
            <a:pPr lvl="0">
              <a:lnSpc>
                <a:spcPct val="80000"/>
              </a:lnSpc>
            </a:pPr>
            <a:r>
              <a:rPr lang="en-US">
                <a:cs typeface="Times New Roman" pitchFamily="18"/>
              </a:rPr>
              <a:t>If you are transferred to another facility or provider, your records must be sent at least 24 hours prior to transfer</a:t>
            </a:r>
            <a:endParaRPr lang="en-US"/>
          </a:p>
        </p:txBody>
      </p:sp>
      <p:sp>
        <p:nvSpPr>
          <p:cNvPr id="4" name="TextBox 3">
            <a:extLst>
              <a:ext uri="{FF2B5EF4-FFF2-40B4-BE49-F238E27FC236}">
                <a16:creationId xmlns:a16="http://schemas.microsoft.com/office/drawing/2014/main" id="{A9DAB8F5-5E15-DEF2-5F7D-A8D70341C008}"/>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0" cap="none" spc="0" baseline="0">
                <a:solidFill>
                  <a:srgbClr val="000000"/>
                </a:solidFill>
                <a:uFillTx/>
                <a:latin typeface="Aptos"/>
              </a:rPr>
              <a:t>2/2</a:t>
            </a:r>
            <a:endParaRPr lang="en-US" sz="4400" b="0" i="0" u="none" strike="noStrike" kern="1200" cap="none" spc="0" baseline="0">
              <a:solidFill>
                <a:srgbClr val="000000"/>
              </a:solidFill>
              <a:uFillTx/>
              <a:latin typeface="Apto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6440F-A01F-821D-BE6F-2A68DD18AFEB}"/>
              </a:ext>
            </a:extLst>
          </p:cNvPr>
          <p:cNvSpPr txBox="1">
            <a:spLocks noGrp="1"/>
          </p:cNvSpPr>
          <p:nvPr>
            <p:ph type="title"/>
          </p:nvPr>
        </p:nvSpPr>
        <p:spPr/>
        <p:txBody>
          <a:bodyPr/>
          <a:lstStyle/>
          <a:p>
            <a:pPr lvl="0"/>
            <a:r>
              <a:rPr lang="en-US">
                <a:solidFill>
                  <a:srgbClr val="156082"/>
                </a:solidFill>
              </a:rPr>
              <a:t>Extension of a Short-Term Certification (up to another 3 months)</a:t>
            </a:r>
          </a:p>
        </p:txBody>
      </p:sp>
      <p:sp>
        <p:nvSpPr>
          <p:cNvPr id="3" name="Content Placeholder 2">
            <a:extLst>
              <a:ext uri="{FF2B5EF4-FFF2-40B4-BE49-F238E27FC236}">
                <a16:creationId xmlns:a16="http://schemas.microsoft.com/office/drawing/2014/main" id="{8E85D201-CF86-F37E-7CBD-8329DE124E53}"/>
              </a:ext>
            </a:extLst>
          </p:cNvPr>
          <p:cNvSpPr txBox="1">
            <a:spLocks noGrp="1"/>
          </p:cNvSpPr>
          <p:nvPr>
            <p:ph idx="1"/>
          </p:nvPr>
        </p:nvSpPr>
        <p:spPr>
          <a:xfrm>
            <a:off x="838203" y="1828800"/>
            <a:ext cx="9589166" cy="4348164"/>
          </a:xfrm>
        </p:spPr>
        <p:txBody>
          <a:bodyPr/>
          <a:lstStyle/>
          <a:p>
            <a:pPr marL="0" lvl="0" indent="0">
              <a:buNone/>
            </a:pPr>
            <a:r>
              <a:rPr lang="en-US"/>
              <a:t>If the professional providing your treatment believes that a period of more than 3 months is necessary for your treatment, they can request an extended certification</a:t>
            </a:r>
          </a:p>
          <a:p>
            <a:pPr lvl="0"/>
            <a:r>
              <a:rPr lang="en-US"/>
              <a:t>Must be filed with the court at least 30 days before the end of the original certification period</a:t>
            </a:r>
          </a:p>
          <a:p>
            <a:pPr lvl="0"/>
            <a:r>
              <a:rPr lang="en-US"/>
              <a:t>Certification can be extended for up to an additional 3 months</a:t>
            </a:r>
          </a:p>
          <a:p>
            <a:pPr lvl="0"/>
            <a:r>
              <a:rPr lang="en-US"/>
              <a:t>You have a right to a hearing on the extension and to be represented by a lawyer at that hearing, just like with the original certification</a:t>
            </a:r>
          </a:p>
        </p:txBody>
      </p:sp>
      <p:pic>
        <p:nvPicPr>
          <p:cNvPr id="4" name="Graphic 4" descr="Stopwatch 75% with solid fill">
            <a:extLst>
              <a:ext uri="{FF2B5EF4-FFF2-40B4-BE49-F238E27FC236}">
                <a16:creationId xmlns:a16="http://schemas.microsoft.com/office/drawing/2014/main" id="{800205A7-C128-D353-F6A0-8DC0B73541F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336206" y="3429000"/>
            <a:ext cx="2182316" cy="2182316"/>
          </a:xfrm>
          <a:prstGeom prst="rect">
            <a:avLst/>
          </a:prstGeom>
          <a:noFill/>
          <a:ln cap="flat">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2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64DEF-38E9-9EEE-9E0F-21A60C576A24}"/>
              </a:ext>
            </a:extLst>
          </p:cNvPr>
          <p:cNvSpPr txBox="1">
            <a:spLocks noGrp="1"/>
          </p:cNvSpPr>
          <p:nvPr>
            <p:ph type="title"/>
          </p:nvPr>
        </p:nvSpPr>
        <p:spPr/>
        <p:txBody>
          <a:bodyPr/>
          <a:lstStyle/>
          <a:p>
            <a:pPr lvl="0"/>
            <a:r>
              <a:rPr lang="en-US" sz="4000">
                <a:solidFill>
                  <a:srgbClr val="E97132"/>
                </a:solidFill>
              </a:rPr>
              <a:t>Long-Term Certification (C.R.S. §27-65-110) (up to 6 months at a time, can be repeated over and over) </a:t>
            </a:r>
          </a:p>
        </p:txBody>
      </p:sp>
      <p:sp>
        <p:nvSpPr>
          <p:cNvPr id="3" name="Content Placeholder 2">
            <a:extLst>
              <a:ext uri="{FF2B5EF4-FFF2-40B4-BE49-F238E27FC236}">
                <a16:creationId xmlns:a16="http://schemas.microsoft.com/office/drawing/2014/main" id="{49F57A6D-60DE-2F92-0C89-8256722FD3E3}"/>
              </a:ext>
            </a:extLst>
          </p:cNvPr>
          <p:cNvSpPr txBox="1">
            <a:spLocks noGrp="1"/>
          </p:cNvSpPr>
          <p:nvPr>
            <p:ph idx="1"/>
          </p:nvPr>
        </p:nvSpPr>
        <p:spPr>
          <a:xfrm>
            <a:off x="935504" y="1756818"/>
            <a:ext cx="8705801" cy="4351336"/>
          </a:xfrm>
        </p:spPr>
        <p:txBody>
          <a:bodyPr/>
          <a:lstStyle/>
          <a:p>
            <a:pPr marL="0" lvl="0" indent="0">
              <a:lnSpc>
                <a:spcPct val="60000"/>
              </a:lnSpc>
              <a:buNone/>
            </a:pPr>
            <a:r>
              <a:rPr lang="en-US"/>
              <a:t>If your short-term certification is extended, the professionals treating you (the person in charge of your certification) of the BHA MAY file a request for long-term certification, at least 30 days before the end of the extension period, IF:</a:t>
            </a:r>
          </a:p>
          <a:p>
            <a:pPr lvl="0">
              <a:lnSpc>
                <a:spcPct val="60000"/>
              </a:lnSpc>
            </a:pPr>
            <a:r>
              <a:rPr lang="en-US">
                <a:cs typeface="Courier New" pitchFamily="49"/>
              </a:rPr>
              <a:t>Professional staff of the agency or facility treating you have analyzed your condition and found that you have a MH disorder and that as a result, you are a danger to self/others or are gravely disabled</a:t>
            </a:r>
          </a:p>
          <a:p>
            <a:pPr lvl="0">
              <a:lnSpc>
                <a:spcPct val="60000"/>
              </a:lnSpc>
            </a:pPr>
            <a:r>
              <a:rPr lang="en-US">
                <a:cs typeface="Courier New" pitchFamily="49"/>
              </a:rPr>
              <a:t>You will not accept voluntary treatment, or there are reasonable grounds to believe that you will not stay voluntarily</a:t>
            </a:r>
          </a:p>
          <a:p>
            <a:pPr lvl="0">
              <a:lnSpc>
                <a:spcPct val="60000"/>
              </a:lnSpc>
            </a:pPr>
            <a:r>
              <a:rPr lang="en-US">
                <a:cs typeface="Courier New" pitchFamily="49"/>
              </a:rPr>
              <a:t>The facility that would provide long-term care has been designated to do so</a:t>
            </a:r>
          </a:p>
          <a:p>
            <a:pPr lvl="1">
              <a:lnSpc>
                <a:spcPct val="60000"/>
              </a:lnSpc>
            </a:pPr>
            <a:endParaRPr lang="en-US" sz="2000"/>
          </a:p>
        </p:txBody>
      </p:sp>
      <p:sp>
        <p:nvSpPr>
          <p:cNvPr id="4" name="TextBox 3">
            <a:extLst>
              <a:ext uri="{FF2B5EF4-FFF2-40B4-BE49-F238E27FC236}">
                <a16:creationId xmlns:a16="http://schemas.microsoft.com/office/drawing/2014/main" id="{42453C9A-332D-0BA0-955B-D6E1C4D47EE2}"/>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1200" cap="none" spc="0" baseline="0">
                <a:solidFill>
                  <a:srgbClr val="000000"/>
                </a:solidFill>
                <a:uFillTx/>
                <a:latin typeface="Aptos"/>
              </a:rPr>
              <a:t>1/</a:t>
            </a:r>
            <a:r>
              <a:rPr lang="en-US" sz="4400" b="0" i="0" u="none" strike="noStrike" kern="0" cap="none" spc="0" baseline="0">
                <a:solidFill>
                  <a:srgbClr val="000000"/>
                </a:solidFill>
                <a:uFillTx/>
                <a:latin typeface="Aptos"/>
              </a:rPr>
              <a:t>2</a:t>
            </a:r>
            <a:endParaRPr lang="en-US" sz="4400" b="0" i="0" u="none" strike="noStrike" kern="1200" cap="none" spc="0" baseline="0">
              <a:solidFill>
                <a:srgbClr val="000000"/>
              </a:solidFill>
              <a:uFillTx/>
              <a:latin typeface="Aptos"/>
            </a:endParaRPr>
          </a:p>
        </p:txBody>
      </p:sp>
      <p:pic>
        <p:nvPicPr>
          <p:cNvPr id="5" name="Graphic 5" descr="Male sitting on the ground">
            <a:extLst>
              <a:ext uri="{FF2B5EF4-FFF2-40B4-BE49-F238E27FC236}">
                <a16:creationId xmlns:a16="http://schemas.microsoft.com/office/drawing/2014/main" id="{FE639038-F703-443E-A409-059BBB0FC93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80704" y="3638443"/>
            <a:ext cx="2075788" cy="2535832"/>
          </a:xfrm>
          <a:prstGeom prst="rect">
            <a:avLst/>
          </a:prstGeom>
          <a:noFill/>
          <a:ln cap="flat">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C771C-08E3-51AA-67C4-0FD5DF0754A4}"/>
              </a:ext>
            </a:extLst>
          </p:cNvPr>
          <p:cNvSpPr txBox="1">
            <a:spLocks noGrp="1"/>
          </p:cNvSpPr>
          <p:nvPr>
            <p:ph type="title"/>
          </p:nvPr>
        </p:nvSpPr>
        <p:spPr/>
        <p:txBody>
          <a:bodyPr/>
          <a:lstStyle/>
          <a:p>
            <a:pPr lvl="0"/>
            <a:r>
              <a:rPr lang="en-US" sz="4000">
                <a:solidFill>
                  <a:srgbClr val="E97132"/>
                </a:solidFill>
              </a:rPr>
              <a:t>Long-Term Certification (C.R.S. §27-65-110) (up to 6 months at a time, can be repeated over and over) </a:t>
            </a:r>
          </a:p>
        </p:txBody>
      </p:sp>
      <p:sp>
        <p:nvSpPr>
          <p:cNvPr id="3" name="Content Placeholder 2">
            <a:extLst>
              <a:ext uri="{FF2B5EF4-FFF2-40B4-BE49-F238E27FC236}">
                <a16:creationId xmlns:a16="http://schemas.microsoft.com/office/drawing/2014/main" id="{2E7CD129-1398-ED82-B923-5EB761ECB7C4}"/>
              </a:ext>
            </a:extLst>
          </p:cNvPr>
          <p:cNvSpPr txBox="1">
            <a:spLocks noGrp="1"/>
          </p:cNvSpPr>
          <p:nvPr>
            <p:ph idx="1"/>
          </p:nvPr>
        </p:nvSpPr>
        <p:spPr/>
        <p:txBody>
          <a:bodyPr/>
          <a:lstStyle/>
          <a:p>
            <a:pPr lvl="1"/>
            <a:r>
              <a:rPr lang="en-US" sz="3600"/>
              <a:t>Every request for long-term certification MUST include a request for a hearing prior to the end of the 6 month period, and</a:t>
            </a:r>
          </a:p>
          <a:p>
            <a:pPr lvl="1"/>
            <a:r>
              <a:rPr lang="en-US" sz="3600"/>
              <a:t>Must recommend inpatient versus outpatient treatment</a:t>
            </a:r>
          </a:p>
        </p:txBody>
      </p:sp>
      <p:sp>
        <p:nvSpPr>
          <p:cNvPr id="4" name="TextBox 3">
            <a:extLst>
              <a:ext uri="{FF2B5EF4-FFF2-40B4-BE49-F238E27FC236}">
                <a16:creationId xmlns:a16="http://schemas.microsoft.com/office/drawing/2014/main" id="{E5AAE6FE-D83B-6F81-6865-3D22C00EDDEE}"/>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0" cap="none" spc="0" baseline="0">
                <a:solidFill>
                  <a:srgbClr val="000000"/>
                </a:solidFill>
                <a:uFillTx/>
                <a:latin typeface="Aptos"/>
              </a:rPr>
              <a:t>2/2</a:t>
            </a:r>
            <a:endParaRPr lang="en-US" sz="4400" b="0" i="0" u="none" strike="noStrike" kern="1200" cap="none" spc="0" baseline="0">
              <a:solidFill>
                <a:srgbClr val="000000"/>
              </a:solidFill>
              <a:uFillTx/>
              <a:latin typeface="Apto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grpSp>
        <p:nvGrpSpPr>
          <p:cNvPr id="2" name="Diagram 1">
            <a:extLst>
              <a:ext uri="{FF2B5EF4-FFF2-40B4-BE49-F238E27FC236}">
                <a16:creationId xmlns:a16="http://schemas.microsoft.com/office/drawing/2014/main" id="{7F1E8E9B-0876-FDA0-2E7E-48465DA0053A}"/>
              </a:ext>
            </a:extLst>
          </p:cNvPr>
          <p:cNvGrpSpPr/>
          <p:nvPr/>
        </p:nvGrpSpPr>
        <p:grpSpPr>
          <a:xfrm>
            <a:off x="473320" y="961665"/>
            <a:ext cx="10913465" cy="2043491"/>
            <a:chOff x="473320" y="961665"/>
            <a:chExt cx="10913465" cy="2043491"/>
          </a:xfrm>
        </p:grpSpPr>
        <p:sp>
          <p:nvSpPr>
            <p:cNvPr id="3" name="Freeform: Shape 2">
              <a:extLst>
                <a:ext uri="{FF2B5EF4-FFF2-40B4-BE49-F238E27FC236}">
                  <a16:creationId xmlns:a16="http://schemas.microsoft.com/office/drawing/2014/main" id="{D59B46F4-D508-3A56-9548-572C38E12E96}"/>
                </a:ext>
              </a:extLst>
            </p:cNvPr>
            <p:cNvSpPr/>
            <p:nvPr/>
          </p:nvSpPr>
          <p:spPr>
            <a:xfrm>
              <a:off x="473320" y="961665"/>
              <a:ext cx="1861005" cy="2043491"/>
            </a:xfrm>
            <a:custGeom>
              <a:avLst/>
              <a:gdLst>
                <a:gd name="f0" fmla="val 10800000"/>
                <a:gd name="f1" fmla="val 5400000"/>
                <a:gd name="f2" fmla="val 180"/>
                <a:gd name="f3" fmla="val w"/>
                <a:gd name="f4" fmla="val h"/>
                <a:gd name="f5" fmla="val 0"/>
                <a:gd name="f6" fmla="val 1861005"/>
                <a:gd name="f7" fmla="val 2043488"/>
                <a:gd name="f8" fmla="val 930503"/>
                <a:gd name="f9" fmla="val 1021744"/>
                <a:gd name="f10" fmla="+- 0 0 -90"/>
                <a:gd name="f11" fmla="*/ f3 1 1861005"/>
                <a:gd name="f12" fmla="*/ f4 1 2043488"/>
                <a:gd name="f13" fmla="+- f7 0 f5"/>
                <a:gd name="f14" fmla="+- f6 0 f5"/>
                <a:gd name="f15" fmla="*/ f10 f0 1"/>
                <a:gd name="f16" fmla="*/ f14 1 1861005"/>
                <a:gd name="f17" fmla="*/ f13 1 2043488"/>
                <a:gd name="f18" fmla="*/ 0 f14 1"/>
                <a:gd name="f19" fmla="*/ 0 f13 1"/>
                <a:gd name="f20" fmla="*/ 930503 f14 1"/>
                <a:gd name="f21" fmla="*/ 1861005 f14 1"/>
                <a:gd name="f22" fmla="*/ 1021744 f13 1"/>
                <a:gd name="f23" fmla="*/ 2043488 f13 1"/>
                <a:gd name="f24" fmla="*/ f15 1 f2"/>
                <a:gd name="f25" fmla="*/ f18 1 1861005"/>
                <a:gd name="f26" fmla="*/ f19 1 2043488"/>
                <a:gd name="f27" fmla="*/ f20 1 1861005"/>
                <a:gd name="f28" fmla="*/ f21 1 1861005"/>
                <a:gd name="f29" fmla="*/ f22 1 2043488"/>
                <a:gd name="f30" fmla="*/ f23 1 2043488"/>
                <a:gd name="f31" fmla="*/ f5 1 f16"/>
                <a:gd name="f32" fmla="*/ f6 1 f16"/>
                <a:gd name="f33" fmla="*/ f5 1 f17"/>
                <a:gd name="f34" fmla="*/ f7 1 f17"/>
                <a:gd name="f35" fmla="+- f24 0 f1"/>
                <a:gd name="f36" fmla="*/ f25 1 f16"/>
                <a:gd name="f37" fmla="*/ f26 1 f17"/>
                <a:gd name="f38" fmla="*/ f27 1 f16"/>
                <a:gd name="f39" fmla="*/ f28 1 f16"/>
                <a:gd name="f40" fmla="*/ f29 1 f17"/>
                <a:gd name="f41" fmla="*/ f30 1 f17"/>
                <a:gd name="f42" fmla="*/ f31 f11 1"/>
                <a:gd name="f43" fmla="*/ f32 f11 1"/>
                <a:gd name="f44" fmla="*/ f34 f12 1"/>
                <a:gd name="f45" fmla="*/ f33 f12 1"/>
                <a:gd name="f46" fmla="*/ f36 f11 1"/>
                <a:gd name="f47" fmla="*/ f37 f12 1"/>
                <a:gd name="f48" fmla="*/ f38 f11 1"/>
                <a:gd name="f49" fmla="*/ f39 f11 1"/>
                <a:gd name="f50" fmla="*/ f40 f12 1"/>
                <a:gd name="f51" fmla="*/ f41 f12 1"/>
              </a:gdLst>
              <a:ahLst/>
              <a:cxnLst>
                <a:cxn ang="3cd4">
                  <a:pos x="hc" y="t"/>
                </a:cxn>
                <a:cxn ang="0">
                  <a:pos x="r" y="vc"/>
                </a:cxn>
                <a:cxn ang="cd4">
                  <a:pos x="hc" y="b"/>
                </a:cxn>
                <a:cxn ang="cd2">
                  <a:pos x="l" y="vc"/>
                </a:cxn>
                <a:cxn ang="f35">
                  <a:pos x="f46" y="f47"/>
                </a:cxn>
                <a:cxn ang="f35">
                  <a:pos x="f48" y="f47"/>
                </a:cxn>
                <a:cxn ang="f35">
                  <a:pos x="f49" y="f50"/>
                </a:cxn>
                <a:cxn ang="f35">
                  <a:pos x="f48" y="f51"/>
                </a:cxn>
                <a:cxn ang="f35">
                  <a:pos x="f46" y="f51"/>
                </a:cxn>
                <a:cxn ang="f35">
                  <a:pos x="f48" y="f50"/>
                </a:cxn>
                <a:cxn ang="f35">
                  <a:pos x="f46" y="f47"/>
                </a:cxn>
              </a:cxnLst>
              <a:rect l="f42" t="f45" r="f43" b="f44"/>
              <a:pathLst>
                <a:path w="1861005" h="2043488">
                  <a:moveTo>
                    <a:pt x="f5" y="f5"/>
                  </a:moveTo>
                  <a:lnTo>
                    <a:pt x="f8" y="f5"/>
                  </a:lnTo>
                  <a:lnTo>
                    <a:pt x="f6" y="f9"/>
                  </a:lnTo>
                  <a:lnTo>
                    <a:pt x="f8" y="f7"/>
                  </a:lnTo>
                  <a:lnTo>
                    <a:pt x="f5" y="f7"/>
                  </a:lnTo>
                  <a:lnTo>
                    <a:pt x="f8" y="f9"/>
                  </a:lnTo>
                  <a:lnTo>
                    <a:pt x="f5" y="f5"/>
                  </a:lnTo>
                  <a:close/>
                </a:path>
              </a:pathLst>
            </a:custGeom>
            <a:solidFill>
              <a:srgbClr val="156082"/>
            </a:solidFill>
            <a:ln w="19046" cap="flat">
              <a:solidFill>
                <a:srgbClr val="FFFFFF"/>
              </a:solidFill>
              <a:prstDash val="solid"/>
              <a:miter/>
            </a:ln>
          </p:spPr>
          <p:txBody>
            <a:bodyPr vert="horz" wrap="square" lIns="256032" tIns="85340" rIns="85340" bIns="85340" anchor="ctr" anchorCtr="1" compatLnSpc="1">
              <a:noAutofit/>
            </a:bodyPr>
            <a:lstStyle/>
            <a:p>
              <a:pPr marL="0" marR="0" lvl="0" indent="0" algn="ctr" defTabSz="2844798" rtl="0" fontAlgn="auto" hangingPunct="1">
                <a:lnSpc>
                  <a:spcPct val="90000"/>
                </a:lnSpc>
                <a:spcBef>
                  <a:spcPts val="0"/>
                </a:spcBef>
                <a:spcAft>
                  <a:spcPts val="2700"/>
                </a:spcAft>
                <a:buNone/>
                <a:tabLst/>
                <a:defRPr sz="1800" b="0" i="0" u="none" strike="noStrike" kern="0" cap="none" spc="0" baseline="0">
                  <a:solidFill>
                    <a:srgbClr val="000000"/>
                  </a:solidFill>
                  <a:uFillTx/>
                </a:defRPr>
              </a:pPr>
              <a:endParaRPr lang="en-US" sz="6400" b="0" i="0" u="none" strike="noStrike" kern="1200" cap="none" spc="0" baseline="0">
                <a:solidFill>
                  <a:srgbClr val="000000"/>
                </a:solidFill>
                <a:uFillTx/>
                <a:latin typeface="Aptos"/>
              </a:endParaRPr>
            </a:p>
          </p:txBody>
        </p:sp>
        <p:sp>
          <p:nvSpPr>
            <p:cNvPr id="4" name="Freeform: Shape 3">
              <a:extLst>
                <a:ext uri="{FF2B5EF4-FFF2-40B4-BE49-F238E27FC236}">
                  <a16:creationId xmlns:a16="http://schemas.microsoft.com/office/drawing/2014/main" id="{B72C5145-2EA4-78ED-0D53-325C9B89571D}"/>
                </a:ext>
              </a:extLst>
            </p:cNvPr>
            <p:cNvSpPr/>
            <p:nvPr/>
          </p:nvSpPr>
          <p:spPr>
            <a:xfrm>
              <a:off x="1823450" y="961665"/>
              <a:ext cx="2738170" cy="2043491"/>
            </a:xfrm>
            <a:custGeom>
              <a:avLst/>
              <a:gdLst>
                <a:gd name="f0" fmla="val 10800000"/>
                <a:gd name="f1" fmla="val 5400000"/>
                <a:gd name="f2" fmla="val 180"/>
                <a:gd name="f3" fmla="val w"/>
                <a:gd name="f4" fmla="val h"/>
                <a:gd name="f5" fmla="val 0"/>
                <a:gd name="f6" fmla="val 2738172"/>
                <a:gd name="f7" fmla="val 2043488"/>
                <a:gd name="f8" fmla="val 1716428"/>
                <a:gd name="f9" fmla="val 1021744"/>
                <a:gd name="f10" fmla="+- 0 0 -90"/>
                <a:gd name="f11" fmla="*/ f3 1 2738172"/>
                <a:gd name="f12" fmla="*/ f4 1 2043488"/>
                <a:gd name="f13" fmla="+- f7 0 f5"/>
                <a:gd name="f14" fmla="+- f6 0 f5"/>
                <a:gd name="f15" fmla="*/ f10 f0 1"/>
                <a:gd name="f16" fmla="*/ f14 1 2738172"/>
                <a:gd name="f17" fmla="*/ f13 1 2043488"/>
                <a:gd name="f18" fmla="*/ 0 f14 1"/>
                <a:gd name="f19" fmla="*/ 0 f13 1"/>
                <a:gd name="f20" fmla="*/ 1716428 f14 1"/>
                <a:gd name="f21" fmla="*/ 2738172 f14 1"/>
                <a:gd name="f22" fmla="*/ 1021744 f13 1"/>
                <a:gd name="f23" fmla="*/ 2043488 f13 1"/>
                <a:gd name="f24" fmla="*/ 1021744 f14 1"/>
                <a:gd name="f25" fmla="*/ f15 1 f2"/>
                <a:gd name="f26" fmla="*/ f18 1 2738172"/>
                <a:gd name="f27" fmla="*/ f19 1 2043488"/>
                <a:gd name="f28" fmla="*/ f20 1 2738172"/>
                <a:gd name="f29" fmla="*/ f21 1 2738172"/>
                <a:gd name="f30" fmla="*/ f22 1 2043488"/>
                <a:gd name="f31" fmla="*/ f23 1 2043488"/>
                <a:gd name="f32" fmla="*/ f24 1 2738172"/>
                <a:gd name="f33" fmla="*/ f5 1 f16"/>
                <a:gd name="f34" fmla="*/ f6 1 f16"/>
                <a:gd name="f35" fmla="*/ f5 1 f17"/>
                <a:gd name="f36" fmla="*/ f7 1 f17"/>
                <a:gd name="f37" fmla="+- f25 0 f1"/>
                <a:gd name="f38" fmla="*/ f26 1 f16"/>
                <a:gd name="f39" fmla="*/ f27 1 f17"/>
                <a:gd name="f40" fmla="*/ f28 1 f16"/>
                <a:gd name="f41" fmla="*/ f29 1 f16"/>
                <a:gd name="f42" fmla="*/ f30 1 f17"/>
                <a:gd name="f43" fmla="*/ f31 1 f17"/>
                <a:gd name="f44" fmla="*/ f32 1 f16"/>
                <a:gd name="f45" fmla="*/ f33 f11 1"/>
                <a:gd name="f46" fmla="*/ f34 f11 1"/>
                <a:gd name="f47" fmla="*/ f36 f12 1"/>
                <a:gd name="f48" fmla="*/ f35 f12 1"/>
                <a:gd name="f49" fmla="*/ f38 f11 1"/>
                <a:gd name="f50" fmla="*/ f39 f12 1"/>
                <a:gd name="f51" fmla="*/ f40 f11 1"/>
                <a:gd name="f52" fmla="*/ f41 f11 1"/>
                <a:gd name="f53" fmla="*/ f42 f12 1"/>
                <a:gd name="f54" fmla="*/ f43 f12 1"/>
                <a:gd name="f55" fmla="*/ f44 f11 1"/>
              </a:gdLst>
              <a:ahLst/>
              <a:cxnLst>
                <a:cxn ang="3cd4">
                  <a:pos x="hc" y="t"/>
                </a:cxn>
                <a:cxn ang="0">
                  <a:pos x="r" y="vc"/>
                </a:cxn>
                <a:cxn ang="cd4">
                  <a:pos x="hc" y="b"/>
                </a:cxn>
                <a:cxn ang="cd2">
                  <a:pos x="l" y="vc"/>
                </a:cxn>
                <a:cxn ang="f37">
                  <a:pos x="f49" y="f50"/>
                </a:cxn>
                <a:cxn ang="f37">
                  <a:pos x="f51" y="f50"/>
                </a:cxn>
                <a:cxn ang="f37">
                  <a:pos x="f52" y="f53"/>
                </a:cxn>
                <a:cxn ang="f37">
                  <a:pos x="f51" y="f54"/>
                </a:cxn>
                <a:cxn ang="f37">
                  <a:pos x="f49" y="f54"/>
                </a:cxn>
                <a:cxn ang="f37">
                  <a:pos x="f55" y="f53"/>
                </a:cxn>
                <a:cxn ang="f37">
                  <a:pos x="f49" y="f50"/>
                </a:cxn>
              </a:cxnLst>
              <a:rect l="f45" t="f48" r="f46" b="f47"/>
              <a:pathLst>
                <a:path w="2738172" h="2043488">
                  <a:moveTo>
                    <a:pt x="f5" y="f5"/>
                  </a:moveTo>
                  <a:lnTo>
                    <a:pt x="f8" y="f5"/>
                  </a:lnTo>
                  <a:lnTo>
                    <a:pt x="f6" y="f9"/>
                  </a:lnTo>
                  <a:lnTo>
                    <a:pt x="f8" y="f7"/>
                  </a:lnTo>
                  <a:lnTo>
                    <a:pt x="f5" y="f7"/>
                  </a:lnTo>
                  <a:lnTo>
                    <a:pt x="f9" y="f9"/>
                  </a:lnTo>
                  <a:lnTo>
                    <a:pt x="f5" y="f5"/>
                  </a:lnTo>
                  <a:close/>
                </a:path>
              </a:pathLst>
            </a:custGeom>
            <a:solidFill>
              <a:srgbClr val="156082"/>
            </a:solidFill>
            <a:ln w="19046" cap="flat">
              <a:solidFill>
                <a:srgbClr val="FFFFFF"/>
              </a:solidFill>
              <a:prstDash val="solid"/>
              <a:miter/>
            </a:ln>
          </p:spPr>
          <p:txBody>
            <a:bodyPr vert="horz" wrap="square" lIns="1281778" tIns="86675" rIns="1108426" bIns="86675" anchor="ctr" anchorCtr="1" compatLnSpc="1">
              <a:noAutofit/>
            </a:bodyPr>
            <a:lstStyle/>
            <a:p>
              <a:pPr marL="0" marR="0" lvl="0" indent="0" algn="ctr" defTabSz="2889247" rtl="0" fontAlgn="auto" hangingPunct="1">
                <a:lnSpc>
                  <a:spcPct val="90000"/>
                </a:lnSpc>
                <a:spcBef>
                  <a:spcPts val="0"/>
                </a:spcBef>
                <a:spcAft>
                  <a:spcPts val="2700"/>
                </a:spcAft>
                <a:buNone/>
                <a:tabLst/>
                <a:defRPr sz="1800" b="0" i="0" u="none" strike="noStrike" kern="0" cap="none" spc="0" baseline="0">
                  <a:solidFill>
                    <a:srgbClr val="000000"/>
                  </a:solidFill>
                  <a:uFillTx/>
                </a:defRPr>
              </a:pPr>
              <a:endParaRPr lang="en-US" sz="6500" b="0" i="0" u="none" strike="noStrike" kern="1200" cap="none" spc="0" baseline="0">
                <a:solidFill>
                  <a:srgbClr val="FFFFFF"/>
                </a:solidFill>
                <a:uFillTx/>
                <a:latin typeface="Aptos"/>
              </a:endParaRPr>
            </a:p>
          </p:txBody>
        </p:sp>
        <p:sp>
          <p:nvSpPr>
            <p:cNvPr id="5" name="Freeform: Shape 4">
              <a:extLst>
                <a:ext uri="{FF2B5EF4-FFF2-40B4-BE49-F238E27FC236}">
                  <a16:creationId xmlns:a16="http://schemas.microsoft.com/office/drawing/2014/main" id="{C330D489-CABC-1832-4ACF-18D3C652AF1E}"/>
                </a:ext>
              </a:extLst>
            </p:cNvPr>
            <p:cNvSpPr/>
            <p:nvPr/>
          </p:nvSpPr>
          <p:spPr>
            <a:xfrm>
              <a:off x="4050755" y="961665"/>
              <a:ext cx="2738170" cy="2043491"/>
            </a:xfrm>
            <a:custGeom>
              <a:avLst/>
              <a:gdLst>
                <a:gd name="f0" fmla="val 10800000"/>
                <a:gd name="f1" fmla="val 5400000"/>
                <a:gd name="f2" fmla="val 180"/>
                <a:gd name="f3" fmla="val w"/>
                <a:gd name="f4" fmla="val h"/>
                <a:gd name="f5" fmla="val 0"/>
                <a:gd name="f6" fmla="val 2738172"/>
                <a:gd name="f7" fmla="val 2043488"/>
                <a:gd name="f8" fmla="val 1716428"/>
                <a:gd name="f9" fmla="val 1021744"/>
                <a:gd name="f10" fmla="+- 0 0 -90"/>
                <a:gd name="f11" fmla="*/ f3 1 2738172"/>
                <a:gd name="f12" fmla="*/ f4 1 2043488"/>
                <a:gd name="f13" fmla="+- f7 0 f5"/>
                <a:gd name="f14" fmla="+- f6 0 f5"/>
                <a:gd name="f15" fmla="*/ f10 f0 1"/>
                <a:gd name="f16" fmla="*/ f14 1 2738172"/>
                <a:gd name="f17" fmla="*/ f13 1 2043488"/>
                <a:gd name="f18" fmla="*/ 0 f14 1"/>
                <a:gd name="f19" fmla="*/ 0 f13 1"/>
                <a:gd name="f20" fmla="*/ 1716428 f14 1"/>
                <a:gd name="f21" fmla="*/ 2738172 f14 1"/>
                <a:gd name="f22" fmla="*/ 1021744 f13 1"/>
                <a:gd name="f23" fmla="*/ 2043488 f13 1"/>
                <a:gd name="f24" fmla="*/ 1021744 f14 1"/>
                <a:gd name="f25" fmla="*/ f15 1 f2"/>
                <a:gd name="f26" fmla="*/ f18 1 2738172"/>
                <a:gd name="f27" fmla="*/ f19 1 2043488"/>
                <a:gd name="f28" fmla="*/ f20 1 2738172"/>
                <a:gd name="f29" fmla="*/ f21 1 2738172"/>
                <a:gd name="f30" fmla="*/ f22 1 2043488"/>
                <a:gd name="f31" fmla="*/ f23 1 2043488"/>
                <a:gd name="f32" fmla="*/ f24 1 2738172"/>
                <a:gd name="f33" fmla="*/ f5 1 f16"/>
                <a:gd name="f34" fmla="*/ f6 1 f16"/>
                <a:gd name="f35" fmla="*/ f5 1 f17"/>
                <a:gd name="f36" fmla="*/ f7 1 f17"/>
                <a:gd name="f37" fmla="+- f25 0 f1"/>
                <a:gd name="f38" fmla="*/ f26 1 f16"/>
                <a:gd name="f39" fmla="*/ f27 1 f17"/>
                <a:gd name="f40" fmla="*/ f28 1 f16"/>
                <a:gd name="f41" fmla="*/ f29 1 f16"/>
                <a:gd name="f42" fmla="*/ f30 1 f17"/>
                <a:gd name="f43" fmla="*/ f31 1 f17"/>
                <a:gd name="f44" fmla="*/ f32 1 f16"/>
                <a:gd name="f45" fmla="*/ f33 f11 1"/>
                <a:gd name="f46" fmla="*/ f34 f11 1"/>
                <a:gd name="f47" fmla="*/ f36 f12 1"/>
                <a:gd name="f48" fmla="*/ f35 f12 1"/>
                <a:gd name="f49" fmla="*/ f38 f11 1"/>
                <a:gd name="f50" fmla="*/ f39 f12 1"/>
                <a:gd name="f51" fmla="*/ f40 f11 1"/>
                <a:gd name="f52" fmla="*/ f41 f11 1"/>
                <a:gd name="f53" fmla="*/ f42 f12 1"/>
                <a:gd name="f54" fmla="*/ f43 f12 1"/>
                <a:gd name="f55" fmla="*/ f44 f11 1"/>
              </a:gdLst>
              <a:ahLst/>
              <a:cxnLst>
                <a:cxn ang="3cd4">
                  <a:pos x="hc" y="t"/>
                </a:cxn>
                <a:cxn ang="0">
                  <a:pos x="r" y="vc"/>
                </a:cxn>
                <a:cxn ang="cd4">
                  <a:pos x="hc" y="b"/>
                </a:cxn>
                <a:cxn ang="cd2">
                  <a:pos x="l" y="vc"/>
                </a:cxn>
                <a:cxn ang="f37">
                  <a:pos x="f49" y="f50"/>
                </a:cxn>
                <a:cxn ang="f37">
                  <a:pos x="f51" y="f50"/>
                </a:cxn>
                <a:cxn ang="f37">
                  <a:pos x="f52" y="f53"/>
                </a:cxn>
                <a:cxn ang="f37">
                  <a:pos x="f51" y="f54"/>
                </a:cxn>
                <a:cxn ang="f37">
                  <a:pos x="f49" y="f54"/>
                </a:cxn>
                <a:cxn ang="f37">
                  <a:pos x="f55" y="f53"/>
                </a:cxn>
                <a:cxn ang="f37">
                  <a:pos x="f49" y="f50"/>
                </a:cxn>
              </a:cxnLst>
              <a:rect l="f45" t="f48" r="f46" b="f47"/>
              <a:pathLst>
                <a:path w="2738172" h="2043488">
                  <a:moveTo>
                    <a:pt x="f5" y="f5"/>
                  </a:moveTo>
                  <a:lnTo>
                    <a:pt x="f8" y="f5"/>
                  </a:lnTo>
                  <a:lnTo>
                    <a:pt x="f6" y="f9"/>
                  </a:lnTo>
                  <a:lnTo>
                    <a:pt x="f8" y="f7"/>
                  </a:lnTo>
                  <a:lnTo>
                    <a:pt x="f5" y="f7"/>
                  </a:lnTo>
                  <a:lnTo>
                    <a:pt x="f9" y="f9"/>
                  </a:lnTo>
                  <a:lnTo>
                    <a:pt x="f5" y="f5"/>
                  </a:lnTo>
                  <a:close/>
                </a:path>
              </a:pathLst>
            </a:custGeom>
            <a:solidFill>
              <a:srgbClr val="46B1E1"/>
            </a:solidFill>
            <a:ln w="19046" cap="flat">
              <a:solidFill>
                <a:srgbClr val="FFFFFF"/>
              </a:solidFill>
              <a:prstDash val="solid"/>
              <a:miter/>
            </a:ln>
          </p:spPr>
          <p:txBody>
            <a:bodyPr vert="horz" wrap="square" lIns="1281778" tIns="86675" rIns="1108426" bIns="86675" anchor="ctr" anchorCtr="1" compatLnSpc="1">
              <a:noAutofit/>
            </a:bodyPr>
            <a:lstStyle/>
            <a:p>
              <a:pPr marL="0" marR="0" lvl="0" indent="0" algn="ctr" defTabSz="2889247" rtl="0" fontAlgn="auto" hangingPunct="1">
                <a:lnSpc>
                  <a:spcPct val="90000"/>
                </a:lnSpc>
                <a:spcBef>
                  <a:spcPts val="0"/>
                </a:spcBef>
                <a:spcAft>
                  <a:spcPts val="2700"/>
                </a:spcAft>
                <a:buNone/>
                <a:tabLst/>
                <a:defRPr sz="1800" b="0" i="0" u="none" strike="noStrike" kern="0" cap="none" spc="0" baseline="0">
                  <a:solidFill>
                    <a:srgbClr val="000000"/>
                  </a:solidFill>
                  <a:uFillTx/>
                </a:defRPr>
              </a:pPr>
              <a:endParaRPr lang="en-US" sz="6500" b="0" i="0" u="none" strike="noStrike" kern="1200" cap="none" spc="0" baseline="0">
                <a:solidFill>
                  <a:srgbClr val="FFFFFF"/>
                </a:solidFill>
                <a:uFillTx/>
                <a:latin typeface="Aptos"/>
              </a:endParaRPr>
            </a:p>
          </p:txBody>
        </p:sp>
        <p:sp>
          <p:nvSpPr>
            <p:cNvPr id="6" name="Freeform: Shape 5">
              <a:extLst>
                <a:ext uri="{FF2B5EF4-FFF2-40B4-BE49-F238E27FC236}">
                  <a16:creationId xmlns:a16="http://schemas.microsoft.com/office/drawing/2014/main" id="{C98208D4-A112-EE91-B33E-22EE9556CDF8}"/>
                </a:ext>
              </a:extLst>
            </p:cNvPr>
            <p:cNvSpPr/>
            <p:nvPr/>
          </p:nvSpPr>
          <p:spPr>
            <a:xfrm>
              <a:off x="6278060" y="961665"/>
              <a:ext cx="5108725" cy="2043491"/>
            </a:xfrm>
            <a:custGeom>
              <a:avLst/>
              <a:gdLst>
                <a:gd name="f0" fmla="val 10800000"/>
                <a:gd name="f1" fmla="val 5400000"/>
                <a:gd name="f2" fmla="val 180"/>
                <a:gd name="f3" fmla="val w"/>
                <a:gd name="f4" fmla="val h"/>
                <a:gd name="f5" fmla="val 0"/>
                <a:gd name="f6" fmla="val 5108722"/>
                <a:gd name="f7" fmla="val 2043488"/>
                <a:gd name="f8" fmla="val 4086978"/>
                <a:gd name="f9" fmla="val 1021744"/>
                <a:gd name="f10" fmla="+- 0 0 -90"/>
                <a:gd name="f11" fmla="*/ f3 1 5108722"/>
                <a:gd name="f12" fmla="*/ f4 1 2043488"/>
                <a:gd name="f13" fmla="+- f7 0 f5"/>
                <a:gd name="f14" fmla="+- f6 0 f5"/>
                <a:gd name="f15" fmla="*/ f10 f0 1"/>
                <a:gd name="f16" fmla="*/ f14 1 5108722"/>
                <a:gd name="f17" fmla="*/ f13 1 2043488"/>
                <a:gd name="f18" fmla="*/ 0 f14 1"/>
                <a:gd name="f19" fmla="*/ 0 f13 1"/>
                <a:gd name="f20" fmla="*/ 4086978 f14 1"/>
                <a:gd name="f21" fmla="*/ 5108722 f14 1"/>
                <a:gd name="f22" fmla="*/ 1021744 f13 1"/>
                <a:gd name="f23" fmla="*/ 2043488 f13 1"/>
                <a:gd name="f24" fmla="*/ 1021744 f14 1"/>
                <a:gd name="f25" fmla="*/ f15 1 f2"/>
                <a:gd name="f26" fmla="*/ f18 1 5108722"/>
                <a:gd name="f27" fmla="*/ f19 1 2043488"/>
                <a:gd name="f28" fmla="*/ f20 1 5108722"/>
                <a:gd name="f29" fmla="*/ f21 1 5108722"/>
                <a:gd name="f30" fmla="*/ f22 1 2043488"/>
                <a:gd name="f31" fmla="*/ f23 1 2043488"/>
                <a:gd name="f32" fmla="*/ f24 1 5108722"/>
                <a:gd name="f33" fmla="*/ f5 1 f16"/>
                <a:gd name="f34" fmla="*/ f6 1 f16"/>
                <a:gd name="f35" fmla="*/ f5 1 f17"/>
                <a:gd name="f36" fmla="*/ f7 1 f17"/>
                <a:gd name="f37" fmla="+- f25 0 f1"/>
                <a:gd name="f38" fmla="*/ f26 1 f16"/>
                <a:gd name="f39" fmla="*/ f27 1 f17"/>
                <a:gd name="f40" fmla="*/ f28 1 f16"/>
                <a:gd name="f41" fmla="*/ f29 1 f16"/>
                <a:gd name="f42" fmla="*/ f30 1 f17"/>
                <a:gd name="f43" fmla="*/ f31 1 f17"/>
                <a:gd name="f44" fmla="*/ f32 1 f16"/>
                <a:gd name="f45" fmla="*/ f33 f11 1"/>
                <a:gd name="f46" fmla="*/ f34 f11 1"/>
                <a:gd name="f47" fmla="*/ f36 f12 1"/>
                <a:gd name="f48" fmla="*/ f35 f12 1"/>
                <a:gd name="f49" fmla="*/ f38 f11 1"/>
                <a:gd name="f50" fmla="*/ f39 f12 1"/>
                <a:gd name="f51" fmla="*/ f40 f11 1"/>
                <a:gd name="f52" fmla="*/ f41 f11 1"/>
                <a:gd name="f53" fmla="*/ f42 f12 1"/>
                <a:gd name="f54" fmla="*/ f43 f12 1"/>
                <a:gd name="f55" fmla="*/ f44 f11 1"/>
              </a:gdLst>
              <a:ahLst/>
              <a:cxnLst>
                <a:cxn ang="3cd4">
                  <a:pos x="hc" y="t"/>
                </a:cxn>
                <a:cxn ang="0">
                  <a:pos x="r" y="vc"/>
                </a:cxn>
                <a:cxn ang="cd4">
                  <a:pos x="hc" y="b"/>
                </a:cxn>
                <a:cxn ang="cd2">
                  <a:pos x="l" y="vc"/>
                </a:cxn>
                <a:cxn ang="f37">
                  <a:pos x="f49" y="f50"/>
                </a:cxn>
                <a:cxn ang="f37">
                  <a:pos x="f51" y="f50"/>
                </a:cxn>
                <a:cxn ang="f37">
                  <a:pos x="f52" y="f53"/>
                </a:cxn>
                <a:cxn ang="f37">
                  <a:pos x="f51" y="f54"/>
                </a:cxn>
                <a:cxn ang="f37">
                  <a:pos x="f49" y="f54"/>
                </a:cxn>
                <a:cxn ang="f37">
                  <a:pos x="f55" y="f53"/>
                </a:cxn>
                <a:cxn ang="f37">
                  <a:pos x="f49" y="f50"/>
                </a:cxn>
              </a:cxnLst>
              <a:rect l="f45" t="f48" r="f46" b="f47"/>
              <a:pathLst>
                <a:path w="5108722" h="2043488">
                  <a:moveTo>
                    <a:pt x="f5" y="f5"/>
                  </a:moveTo>
                  <a:lnTo>
                    <a:pt x="f8" y="f5"/>
                  </a:lnTo>
                  <a:lnTo>
                    <a:pt x="f6" y="f9"/>
                  </a:lnTo>
                  <a:lnTo>
                    <a:pt x="f8" y="f7"/>
                  </a:lnTo>
                  <a:lnTo>
                    <a:pt x="f5" y="f7"/>
                  </a:lnTo>
                  <a:lnTo>
                    <a:pt x="f9" y="f9"/>
                  </a:lnTo>
                  <a:lnTo>
                    <a:pt x="f5" y="f5"/>
                  </a:lnTo>
                  <a:close/>
                </a:path>
              </a:pathLst>
            </a:custGeom>
            <a:solidFill>
              <a:srgbClr val="156082"/>
            </a:solidFill>
            <a:ln w="19046" cap="flat">
              <a:solidFill>
                <a:srgbClr val="FFFFFF"/>
              </a:solidFill>
              <a:prstDash val="solid"/>
              <a:miter/>
            </a:ln>
          </p:spPr>
          <p:txBody>
            <a:bodyPr vert="horz" wrap="square" lIns="1281778" tIns="86675" rIns="1108426" bIns="86675" anchor="ctr" anchorCtr="1" compatLnSpc="1">
              <a:noAutofit/>
            </a:bodyPr>
            <a:lstStyle/>
            <a:p>
              <a:pPr marL="0" marR="0" lvl="0" indent="0" algn="ctr" defTabSz="2889247" rtl="0" fontAlgn="auto" hangingPunct="1">
                <a:lnSpc>
                  <a:spcPct val="90000"/>
                </a:lnSpc>
                <a:spcBef>
                  <a:spcPts val="0"/>
                </a:spcBef>
                <a:spcAft>
                  <a:spcPts val="2700"/>
                </a:spcAft>
                <a:buNone/>
                <a:tabLst/>
                <a:defRPr sz="1800" b="0" i="0" u="none" strike="noStrike" kern="0" cap="none" spc="0" baseline="0">
                  <a:solidFill>
                    <a:srgbClr val="000000"/>
                  </a:solidFill>
                  <a:uFillTx/>
                </a:defRPr>
              </a:pPr>
              <a:r>
                <a:rPr lang="en-US" sz="6500" b="0" i="0" u="none" strike="noStrike" kern="1200" cap="none" spc="0" baseline="0">
                  <a:solidFill>
                    <a:srgbClr val="FFFFFF"/>
                  </a:solidFill>
                  <a:uFillTx/>
                  <a:latin typeface="Aptos"/>
                </a:rPr>
                <a:t>Long-term</a:t>
              </a:r>
            </a:p>
          </p:txBody>
        </p:sp>
      </p:grpSp>
      <p:sp>
        <p:nvSpPr>
          <p:cNvPr id="7" name="TextBox 2">
            <a:extLst>
              <a:ext uri="{FF2B5EF4-FFF2-40B4-BE49-F238E27FC236}">
                <a16:creationId xmlns:a16="http://schemas.microsoft.com/office/drawing/2014/main" id="{94A03ADC-29AE-73B9-BEAA-593A35AC89D2}"/>
              </a:ext>
            </a:extLst>
          </p:cNvPr>
          <p:cNvSpPr txBox="1"/>
          <p:nvPr/>
        </p:nvSpPr>
        <p:spPr>
          <a:xfrm rot="2907406">
            <a:off x="370376" y="1721801"/>
            <a:ext cx="2695952" cy="52321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800" b="0" i="0" u="none" strike="noStrike" kern="1200" cap="none" spc="0" baseline="0">
                <a:solidFill>
                  <a:srgbClr val="FFFFFF"/>
                </a:solidFill>
                <a:uFillTx/>
                <a:latin typeface="Aptos"/>
              </a:rPr>
              <a:t>Emergency</a:t>
            </a:r>
          </a:p>
        </p:txBody>
      </p:sp>
      <p:sp>
        <p:nvSpPr>
          <p:cNvPr id="8" name="TextBox 3">
            <a:extLst>
              <a:ext uri="{FF2B5EF4-FFF2-40B4-BE49-F238E27FC236}">
                <a16:creationId xmlns:a16="http://schemas.microsoft.com/office/drawing/2014/main" id="{25C0E3BA-8979-3E22-C7B1-99A9A638157A}"/>
              </a:ext>
            </a:extLst>
          </p:cNvPr>
          <p:cNvSpPr txBox="1"/>
          <p:nvPr/>
        </p:nvSpPr>
        <p:spPr>
          <a:xfrm>
            <a:off x="2843345" y="1398940"/>
            <a:ext cx="3342287"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600" b="0" i="0" u="none" strike="noStrike" kern="1200" cap="none" spc="0" baseline="0">
                <a:solidFill>
                  <a:srgbClr val="FFFFFF"/>
                </a:solidFill>
                <a:uFillTx/>
                <a:latin typeface="Aptos"/>
              </a:rPr>
              <a:t>Short-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600" b="0" i="0" u="none" strike="noStrike" kern="1200" cap="none" spc="0" baseline="0">
                <a:solidFill>
                  <a:srgbClr val="FFFFFF"/>
                </a:solidFill>
                <a:uFillTx/>
                <a:latin typeface="Aptos"/>
              </a:rPr>
              <a:t>Term</a:t>
            </a:r>
          </a:p>
        </p:txBody>
      </p:sp>
      <p:sp>
        <p:nvSpPr>
          <p:cNvPr id="9" name="TextBox 18">
            <a:extLst>
              <a:ext uri="{FF2B5EF4-FFF2-40B4-BE49-F238E27FC236}">
                <a16:creationId xmlns:a16="http://schemas.microsoft.com/office/drawing/2014/main" id="{D5B9270C-0109-3499-36C0-774B2961F43B}"/>
              </a:ext>
            </a:extLst>
          </p:cNvPr>
          <p:cNvSpPr txBox="1"/>
          <p:nvPr/>
        </p:nvSpPr>
        <p:spPr>
          <a:xfrm>
            <a:off x="5005626" y="1567912"/>
            <a:ext cx="2360020" cy="83099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400" b="0" i="0" u="none" strike="noStrike" kern="1200" cap="none" spc="0" baseline="0">
                <a:solidFill>
                  <a:srgbClr val="FFFFFF"/>
                </a:solidFill>
                <a:uFillTx/>
                <a:latin typeface="Aptos"/>
              </a:rPr>
              <a:t>Short-Term Extension</a:t>
            </a:r>
          </a:p>
        </p:txBody>
      </p:sp>
      <p:grpSp>
        <p:nvGrpSpPr>
          <p:cNvPr id="10" name="Group 22">
            <a:extLst>
              <a:ext uri="{FF2B5EF4-FFF2-40B4-BE49-F238E27FC236}">
                <a16:creationId xmlns:a16="http://schemas.microsoft.com/office/drawing/2014/main" id="{9A822941-0254-41C4-ABE6-FB85929B528B}"/>
              </a:ext>
            </a:extLst>
          </p:cNvPr>
          <p:cNvGrpSpPr/>
          <p:nvPr/>
        </p:nvGrpSpPr>
        <p:grpSpPr>
          <a:xfrm>
            <a:off x="676253" y="4392640"/>
            <a:ext cx="5108725" cy="2043491"/>
            <a:chOff x="676253" y="4392640"/>
            <a:chExt cx="5108725" cy="2043491"/>
          </a:xfrm>
        </p:grpSpPr>
        <p:sp>
          <p:nvSpPr>
            <p:cNvPr id="11" name="Arrow: Chevron 23">
              <a:extLst>
                <a:ext uri="{FF2B5EF4-FFF2-40B4-BE49-F238E27FC236}">
                  <a16:creationId xmlns:a16="http://schemas.microsoft.com/office/drawing/2014/main" id="{FFA691D2-CC0F-4523-BE44-D6EF053F4D4B}"/>
                </a:ext>
              </a:extLst>
            </p:cNvPr>
            <p:cNvSpPr/>
            <p:nvPr/>
          </p:nvSpPr>
          <p:spPr>
            <a:xfrm>
              <a:off x="676253" y="4392640"/>
              <a:ext cx="5108725" cy="2043491"/>
            </a:xfrm>
            <a:custGeom>
              <a:avLst/>
              <a:gdLst>
                <a:gd name="f0" fmla="val 10800000"/>
                <a:gd name="f1" fmla="val 5400000"/>
                <a:gd name="f2" fmla="val 180"/>
                <a:gd name="f3" fmla="val w"/>
                <a:gd name="f4" fmla="val h"/>
                <a:gd name="f5" fmla="val ss"/>
                <a:gd name="f6" fmla="val 0"/>
                <a:gd name="f7" fmla="val 50000"/>
                <a:gd name="f8" fmla="+- 0 0 -360"/>
                <a:gd name="f9" fmla="+- 0 0 -270"/>
                <a:gd name="f10" fmla="+- 0 0 -180"/>
                <a:gd name="f11" fmla="abs f3"/>
                <a:gd name="f12" fmla="abs f4"/>
                <a:gd name="f13" fmla="abs f5"/>
                <a:gd name="f14" fmla="*/ f8 f0 1"/>
                <a:gd name="f15" fmla="*/ f9 f0 1"/>
                <a:gd name="f16" fmla="*/ f10 f0 1"/>
                <a:gd name="f17" fmla="?: f11 f3 1"/>
                <a:gd name="f18" fmla="?: f12 f4 1"/>
                <a:gd name="f19" fmla="?: f13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6 f30 1"/>
                <a:gd name="f36" fmla="+- f34 0 f6"/>
                <a:gd name="f37" fmla="+- f33 0 f6"/>
                <a:gd name="f38" fmla="*/ f34 f30 1"/>
                <a:gd name="f39" fmla="*/ f33 f30 1"/>
                <a:gd name="f40" fmla="*/ f36 1 2"/>
                <a:gd name="f41" fmla="min f37 f36"/>
                <a:gd name="f42" fmla="+- f6 f40 0"/>
                <a:gd name="f43" fmla="*/ f41 f7 1"/>
                <a:gd name="f44" fmla="*/ f43 1 100000"/>
                <a:gd name="f45" fmla="*/ f42 f30 1"/>
                <a:gd name="f46" fmla="+- f33 0 f44"/>
                <a:gd name="f47" fmla="*/ f44 f30 1"/>
                <a:gd name="f48" fmla="*/ f46 1 2"/>
                <a:gd name="f49" fmla="+- f46 0 f44"/>
                <a:gd name="f50" fmla="*/ f46 f30 1"/>
                <a:gd name="f51" fmla="?: f49 f44 f6"/>
                <a:gd name="f52" fmla="?: f49 f46 f33"/>
                <a:gd name="f53" fmla="*/ f48 f30 1"/>
                <a:gd name="f54" fmla="*/ f51 f30 1"/>
                <a:gd name="f55" fmla="*/ f52 f30 1"/>
              </a:gdLst>
              <a:ahLst/>
              <a:cxnLst>
                <a:cxn ang="3cd4">
                  <a:pos x="hc" y="t"/>
                </a:cxn>
                <a:cxn ang="0">
                  <a:pos x="r" y="vc"/>
                </a:cxn>
                <a:cxn ang="cd4">
                  <a:pos x="hc" y="b"/>
                </a:cxn>
                <a:cxn ang="cd2">
                  <a:pos x="l" y="vc"/>
                </a:cxn>
                <a:cxn ang="f27">
                  <a:pos x="f53" y="f35"/>
                </a:cxn>
                <a:cxn ang="f28">
                  <a:pos x="f47" y="f45"/>
                </a:cxn>
                <a:cxn ang="f29">
                  <a:pos x="f53" y="f38"/>
                </a:cxn>
              </a:cxnLst>
              <a:rect l="f54" t="f35" r="f55" b="f38"/>
              <a:pathLst>
                <a:path>
                  <a:moveTo>
                    <a:pt x="f35" y="f35"/>
                  </a:moveTo>
                  <a:lnTo>
                    <a:pt x="f50" y="f35"/>
                  </a:lnTo>
                  <a:lnTo>
                    <a:pt x="f39" y="f45"/>
                  </a:lnTo>
                  <a:lnTo>
                    <a:pt x="f50" y="f38"/>
                  </a:lnTo>
                  <a:lnTo>
                    <a:pt x="f35" y="f38"/>
                  </a:lnTo>
                  <a:lnTo>
                    <a:pt x="f47" y="f45"/>
                  </a:lnTo>
                  <a:close/>
                </a:path>
              </a:pathLst>
            </a:custGeom>
            <a:solidFill>
              <a:srgbClr val="156082"/>
            </a:solidFill>
            <a:ln w="19046" cap="flat">
              <a:solidFill>
                <a:srgbClr val="FFFFFF"/>
              </a:solidFill>
              <a:prstDash val="solid"/>
              <a:miter/>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12" name="Arrow: Chevron 4">
              <a:extLst>
                <a:ext uri="{FF2B5EF4-FFF2-40B4-BE49-F238E27FC236}">
                  <a16:creationId xmlns:a16="http://schemas.microsoft.com/office/drawing/2014/main" id="{68CFAC0D-BECD-1676-D2D3-244D6AA4C059}"/>
                </a:ext>
              </a:extLst>
            </p:cNvPr>
            <p:cNvSpPr txBox="1"/>
            <p:nvPr/>
          </p:nvSpPr>
          <p:spPr>
            <a:xfrm>
              <a:off x="1697995" y="4392640"/>
              <a:ext cx="3065233" cy="2043491"/>
            </a:xfrm>
            <a:prstGeom prst="rect">
              <a:avLst/>
            </a:prstGeom>
            <a:noFill/>
            <a:ln cap="flat">
              <a:noFill/>
            </a:ln>
          </p:spPr>
          <p:txBody>
            <a:bodyPr vert="horz" wrap="square" lIns="260037" tIns="86675" rIns="86675" bIns="86675" anchor="ctr" anchorCtr="1" compatLnSpc="1">
              <a:noAutofit/>
            </a:bodyPr>
            <a:lstStyle/>
            <a:p>
              <a:pPr marL="0" marR="0" lvl="0" indent="0" algn="ctr" defTabSz="2889247" rtl="0" fontAlgn="auto" hangingPunct="1">
                <a:lnSpc>
                  <a:spcPct val="90000"/>
                </a:lnSpc>
                <a:spcBef>
                  <a:spcPts val="0"/>
                </a:spcBef>
                <a:spcAft>
                  <a:spcPts val="2700"/>
                </a:spcAft>
                <a:buNone/>
                <a:tabLst/>
                <a:defRPr sz="1800" b="0" i="0" u="none" strike="noStrike" kern="0" cap="none" spc="0" baseline="0">
                  <a:solidFill>
                    <a:srgbClr val="000000"/>
                  </a:solidFill>
                  <a:uFillTx/>
                </a:defRPr>
              </a:pPr>
              <a:r>
                <a:rPr lang="en-US" sz="6500" b="0" i="0" u="none" strike="noStrike" kern="1200" cap="none" spc="0" baseline="0">
                  <a:solidFill>
                    <a:srgbClr val="FFFFFF"/>
                  </a:solidFill>
                  <a:uFillTx/>
                  <a:latin typeface="Aptos"/>
                </a:rPr>
                <a:t>Long-term</a:t>
              </a:r>
            </a:p>
          </p:txBody>
        </p:sp>
      </p:grpSp>
      <p:grpSp>
        <p:nvGrpSpPr>
          <p:cNvPr id="13" name="Group 25">
            <a:extLst>
              <a:ext uri="{FF2B5EF4-FFF2-40B4-BE49-F238E27FC236}">
                <a16:creationId xmlns:a16="http://schemas.microsoft.com/office/drawing/2014/main" id="{D71C84A4-3F60-D5BB-9F80-B4627E8E4147}"/>
              </a:ext>
            </a:extLst>
          </p:cNvPr>
          <p:cNvGrpSpPr/>
          <p:nvPr/>
        </p:nvGrpSpPr>
        <p:grpSpPr>
          <a:xfrm>
            <a:off x="5441685" y="4349992"/>
            <a:ext cx="5108725" cy="2043491"/>
            <a:chOff x="5441685" y="4349992"/>
            <a:chExt cx="5108725" cy="2043491"/>
          </a:xfrm>
        </p:grpSpPr>
        <p:sp>
          <p:nvSpPr>
            <p:cNvPr id="14" name="Arrow: Chevron 26">
              <a:extLst>
                <a:ext uri="{FF2B5EF4-FFF2-40B4-BE49-F238E27FC236}">
                  <a16:creationId xmlns:a16="http://schemas.microsoft.com/office/drawing/2014/main" id="{02A01FE0-E768-623D-CC83-B2F2D8C2C25C}"/>
                </a:ext>
              </a:extLst>
            </p:cNvPr>
            <p:cNvSpPr/>
            <p:nvPr/>
          </p:nvSpPr>
          <p:spPr>
            <a:xfrm>
              <a:off x="5441685" y="4349992"/>
              <a:ext cx="5108725" cy="2043491"/>
            </a:xfrm>
            <a:custGeom>
              <a:avLst/>
              <a:gdLst>
                <a:gd name="f0" fmla="val 10800000"/>
                <a:gd name="f1" fmla="val 5400000"/>
                <a:gd name="f2" fmla="val 180"/>
                <a:gd name="f3" fmla="val w"/>
                <a:gd name="f4" fmla="val h"/>
                <a:gd name="f5" fmla="val ss"/>
                <a:gd name="f6" fmla="val 0"/>
                <a:gd name="f7" fmla="val 50000"/>
                <a:gd name="f8" fmla="+- 0 0 -360"/>
                <a:gd name="f9" fmla="+- 0 0 -270"/>
                <a:gd name="f10" fmla="+- 0 0 -180"/>
                <a:gd name="f11" fmla="abs f3"/>
                <a:gd name="f12" fmla="abs f4"/>
                <a:gd name="f13" fmla="abs f5"/>
                <a:gd name="f14" fmla="*/ f8 f0 1"/>
                <a:gd name="f15" fmla="*/ f9 f0 1"/>
                <a:gd name="f16" fmla="*/ f10 f0 1"/>
                <a:gd name="f17" fmla="?: f11 f3 1"/>
                <a:gd name="f18" fmla="?: f12 f4 1"/>
                <a:gd name="f19" fmla="?: f13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6 f30 1"/>
                <a:gd name="f36" fmla="+- f34 0 f6"/>
                <a:gd name="f37" fmla="+- f33 0 f6"/>
                <a:gd name="f38" fmla="*/ f34 f30 1"/>
                <a:gd name="f39" fmla="*/ f33 f30 1"/>
                <a:gd name="f40" fmla="*/ f36 1 2"/>
                <a:gd name="f41" fmla="min f37 f36"/>
                <a:gd name="f42" fmla="+- f6 f40 0"/>
                <a:gd name="f43" fmla="*/ f41 f7 1"/>
                <a:gd name="f44" fmla="*/ f43 1 100000"/>
                <a:gd name="f45" fmla="*/ f42 f30 1"/>
                <a:gd name="f46" fmla="+- f33 0 f44"/>
                <a:gd name="f47" fmla="*/ f44 f30 1"/>
                <a:gd name="f48" fmla="*/ f46 1 2"/>
                <a:gd name="f49" fmla="+- f46 0 f44"/>
                <a:gd name="f50" fmla="*/ f46 f30 1"/>
                <a:gd name="f51" fmla="?: f49 f44 f6"/>
                <a:gd name="f52" fmla="?: f49 f46 f33"/>
                <a:gd name="f53" fmla="*/ f48 f30 1"/>
                <a:gd name="f54" fmla="*/ f51 f30 1"/>
                <a:gd name="f55" fmla="*/ f52 f30 1"/>
              </a:gdLst>
              <a:ahLst/>
              <a:cxnLst>
                <a:cxn ang="3cd4">
                  <a:pos x="hc" y="t"/>
                </a:cxn>
                <a:cxn ang="0">
                  <a:pos x="r" y="vc"/>
                </a:cxn>
                <a:cxn ang="cd4">
                  <a:pos x="hc" y="b"/>
                </a:cxn>
                <a:cxn ang="cd2">
                  <a:pos x="l" y="vc"/>
                </a:cxn>
                <a:cxn ang="f27">
                  <a:pos x="f53" y="f35"/>
                </a:cxn>
                <a:cxn ang="f28">
                  <a:pos x="f47" y="f45"/>
                </a:cxn>
                <a:cxn ang="f29">
                  <a:pos x="f53" y="f38"/>
                </a:cxn>
              </a:cxnLst>
              <a:rect l="f54" t="f35" r="f55" b="f38"/>
              <a:pathLst>
                <a:path>
                  <a:moveTo>
                    <a:pt x="f35" y="f35"/>
                  </a:moveTo>
                  <a:lnTo>
                    <a:pt x="f50" y="f35"/>
                  </a:lnTo>
                  <a:lnTo>
                    <a:pt x="f39" y="f45"/>
                  </a:lnTo>
                  <a:lnTo>
                    <a:pt x="f50" y="f38"/>
                  </a:lnTo>
                  <a:lnTo>
                    <a:pt x="f35" y="f38"/>
                  </a:lnTo>
                  <a:lnTo>
                    <a:pt x="f47" y="f45"/>
                  </a:lnTo>
                  <a:close/>
                </a:path>
              </a:pathLst>
            </a:custGeom>
            <a:solidFill>
              <a:srgbClr val="156082"/>
            </a:solidFill>
            <a:ln w="19046" cap="flat">
              <a:solidFill>
                <a:srgbClr val="FFFFFF"/>
              </a:solidFill>
              <a:prstDash val="solid"/>
              <a:miter/>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15" name="Arrow: Chevron 4">
              <a:extLst>
                <a:ext uri="{FF2B5EF4-FFF2-40B4-BE49-F238E27FC236}">
                  <a16:creationId xmlns:a16="http://schemas.microsoft.com/office/drawing/2014/main" id="{FA0AA59C-D488-DBB5-EAD8-6F7A9F7F4E3B}"/>
                </a:ext>
              </a:extLst>
            </p:cNvPr>
            <p:cNvSpPr txBox="1"/>
            <p:nvPr/>
          </p:nvSpPr>
          <p:spPr>
            <a:xfrm>
              <a:off x="6463436" y="4349992"/>
              <a:ext cx="3065233" cy="2043491"/>
            </a:xfrm>
            <a:prstGeom prst="rect">
              <a:avLst/>
            </a:prstGeom>
            <a:noFill/>
            <a:ln cap="flat">
              <a:noFill/>
            </a:ln>
          </p:spPr>
          <p:txBody>
            <a:bodyPr vert="horz" wrap="square" lIns="260037" tIns="86675" rIns="86675" bIns="86675" anchor="ctr" anchorCtr="1" compatLnSpc="1">
              <a:noAutofit/>
            </a:bodyPr>
            <a:lstStyle/>
            <a:p>
              <a:pPr marL="0" marR="0" lvl="0" indent="0" algn="ctr" defTabSz="2889247" rtl="0" fontAlgn="auto" hangingPunct="1">
                <a:lnSpc>
                  <a:spcPct val="90000"/>
                </a:lnSpc>
                <a:spcBef>
                  <a:spcPts val="0"/>
                </a:spcBef>
                <a:spcAft>
                  <a:spcPts val="2700"/>
                </a:spcAft>
                <a:buNone/>
                <a:tabLst/>
                <a:defRPr sz="1800" b="0" i="0" u="none" strike="noStrike" kern="0" cap="none" spc="0" baseline="0">
                  <a:solidFill>
                    <a:srgbClr val="000000"/>
                  </a:solidFill>
                  <a:uFillTx/>
                </a:defRPr>
              </a:pPr>
              <a:r>
                <a:rPr lang="en-US" sz="6500" b="0" i="0" u="none" strike="noStrike" kern="1200" cap="none" spc="0" baseline="0">
                  <a:solidFill>
                    <a:srgbClr val="FFFFFF"/>
                  </a:solidFill>
                  <a:uFillTx/>
                  <a:latin typeface="Aptos"/>
                </a:rPr>
                <a:t>Long-term</a:t>
              </a:r>
            </a:p>
          </p:txBody>
        </p:sp>
      </p:grpSp>
      <p:sp>
        <p:nvSpPr>
          <p:cNvPr id="16" name="Rectangle 28">
            <a:extLst>
              <a:ext uri="{FF2B5EF4-FFF2-40B4-BE49-F238E27FC236}">
                <a16:creationId xmlns:a16="http://schemas.microsoft.com/office/drawing/2014/main" id="{2F3BC6C9-278E-5289-E831-2605B8838B63}"/>
              </a:ext>
            </a:extLst>
          </p:cNvPr>
          <p:cNvSpPr/>
          <p:nvPr/>
        </p:nvSpPr>
        <p:spPr>
          <a:xfrm>
            <a:off x="1428128" y="3721"/>
            <a:ext cx="2683178" cy="769440"/>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u="none" strike="noStrike" kern="1200" cap="none" spc="0" baseline="0">
                <a:solidFill>
                  <a:srgbClr val="F6C6AD"/>
                </a:solidFill>
                <a:uFillTx/>
                <a:latin typeface="Aptos"/>
              </a:rPr>
              <a:t>3 mos</a:t>
            </a:r>
          </a:p>
        </p:txBody>
      </p:sp>
      <p:sp>
        <p:nvSpPr>
          <p:cNvPr id="17" name="Rectangle 29">
            <a:extLst>
              <a:ext uri="{FF2B5EF4-FFF2-40B4-BE49-F238E27FC236}">
                <a16:creationId xmlns:a16="http://schemas.microsoft.com/office/drawing/2014/main" id="{4A6239F5-1B81-DB9D-F904-D003F020A647}"/>
              </a:ext>
            </a:extLst>
          </p:cNvPr>
          <p:cNvSpPr/>
          <p:nvPr/>
        </p:nvSpPr>
        <p:spPr>
          <a:xfrm>
            <a:off x="3538462" y="3721"/>
            <a:ext cx="2683178" cy="769440"/>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u="none" strike="noStrike" kern="1200" cap="none" spc="0" baseline="0">
                <a:solidFill>
                  <a:srgbClr val="F6C6AD"/>
                </a:solidFill>
                <a:uFillTx/>
                <a:latin typeface="Aptos"/>
              </a:rPr>
              <a:t>3 mos</a:t>
            </a:r>
          </a:p>
        </p:txBody>
      </p:sp>
      <p:sp>
        <p:nvSpPr>
          <p:cNvPr id="18" name="Rectangle 30">
            <a:extLst>
              <a:ext uri="{FF2B5EF4-FFF2-40B4-BE49-F238E27FC236}">
                <a16:creationId xmlns:a16="http://schemas.microsoft.com/office/drawing/2014/main" id="{82EA8170-0C44-87FA-17EA-6A69CE5D5036}"/>
              </a:ext>
            </a:extLst>
          </p:cNvPr>
          <p:cNvSpPr/>
          <p:nvPr/>
        </p:nvSpPr>
        <p:spPr>
          <a:xfrm>
            <a:off x="6278060" y="-73225"/>
            <a:ext cx="4210446" cy="923333"/>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a:solidFill>
                  <a:srgbClr val="F6C6AD"/>
                </a:solidFill>
                <a:uFillTx/>
                <a:latin typeface="Aptos"/>
              </a:rPr>
              <a:t>6 months</a:t>
            </a:r>
          </a:p>
        </p:txBody>
      </p:sp>
      <p:sp>
        <p:nvSpPr>
          <p:cNvPr id="19" name="Rectangle 31">
            <a:extLst>
              <a:ext uri="{FF2B5EF4-FFF2-40B4-BE49-F238E27FC236}">
                <a16:creationId xmlns:a16="http://schemas.microsoft.com/office/drawing/2014/main" id="{22411E53-04EF-3CAC-665A-DEA3BED75D70}"/>
              </a:ext>
            </a:extLst>
          </p:cNvPr>
          <p:cNvSpPr/>
          <p:nvPr/>
        </p:nvSpPr>
        <p:spPr>
          <a:xfrm>
            <a:off x="577370" y="3581302"/>
            <a:ext cx="4210446" cy="923333"/>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a:solidFill>
                  <a:srgbClr val="F6C6AD"/>
                </a:solidFill>
                <a:uFillTx/>
                <a:latin typeface="Aptos"/>
              </a:rPr>
              <a:t>6 months</a:t>
            </a:r>
          </a:p>
        </p:txBody>
      </p:sp>
      <p:sp>
        <p:nvSpPr>
          <p:cNvPr id="20" name="Rectangle 32">
            <a:extLst>
              <a:ext uri="{FF2B5EF4-FFF2-40B4-BE49-F238E27FC236}">
                <a16:creationId xmlns:a16="http://schemas.microsoft.com/office/drawing/2014/main" id="{6590287D-B390-9C16-7095-6E49ABB680FC}"/>
              </a:ext>
            </a:extLst>
          </p:cNvPr>
          <p:cNvSpPr/>
          <p:nvPr/>
        </p:nvSpPr>
        <p:spPr>
          <a:xfrm>
            <a:off x="5441685" y="3535765"/>
            <a:ext cx="4210446" cy="923333"/>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a:solidFill>
                  <a:srgbClr val="F6C6AD"/>
                </a:solidFill>
                <a:uFillTx/>
                <a:latin typeface="Aptos"/>
              </a:rPr>
              <a:t>6 months</a:t>
            </a:r>
          </a:p>
        </p:txBody>
      </p:sp>
      <p:cxnSp>
        <p:nvCxnSpPr>
          <p:cNvPr id="21" name="Straight Connector 34">
            <a:extLst>
              <a:ext uri="{FF2B5EF4-FFF2-40B4-BE49-F238E27FC236}">
                <a16:creationId xmlns:a16="http://schemas.microsoft.com/office/drawing/2014/main" id="{19CEB97D-1F05-F388-2B3F-CED6322E69D2}"/>
              </a:ext>
            </a:extLst>
          </p:cNvPr>
          <p:cNvCxnSpPr/>
          <p:nvPr/>
        </p:nvCxnSpPr>
        <p:spPr>
          <a:xfrm>
            <a:off x="1428128" y="675494"/>
            <a:ext cx="1157420" cy="1307912"/>
          </a:xfrm>
          <a:prstGeom prst="straightConnector1">
            <a:avLst/>
          </a:prstGeom>
          <a:noFill/>
          <a:ln w="57150" cap="flat">
            <a:solidFill>
              <a:srgbClr val="4EA72E"/>
            </a:solidFill>
            <a:prstDash val="solid"/>
            <a:miter/>
          </a:ln>
        </p:spPr>
      </p:cxnSp>
      <p:cxnSp>
        <p:nvCxnSpPr>
          <p:cNvPr id="22" name="Straight Connector 37">
            <a:extLst>
              <a:ext uri="{FF2B5EF4-FFF2-40B4-BE49-F238E27FC236}">
                <a16:creationId xmlns:a16="http://schemas.microsoft.com/office/drawing/2014/main" id="{44D4659E-8C08-C7FE-84C9-C5555BE2E59B}"/>
              </a:ext>
            </a:extLst>
          </p:cNvPr>
          <p:cNvCxnSpPr/>
          <p:nvPr/>
        </p:nvCxnSpPr>
        <p:spPr>
          <a:xfrm flipV="1">
            <a:off x="1478091" y="1983406"/>
            <a:ext cx="1107457" cy="1182402"/>
          </a:xfrm>
          <a:prstGeom prst="straightConnector1">
            <a:avLst/>
          </a:prstGeom>
          <a:noFill/>
          <a:ln w="57150" cap="flat">
            <a:solidFill>
              <a:srgbClr val="4EA72E"/>
            </a:solidFill>
            <a:prstDash val="solid"/>
            <a:miter/>
          </a:ln>
        </p:spPr>
      </p:cxnSp>
      <p:sp>
        <p:nvSpPr>
          <p:cNvPr id="23" name="Rectangle 17">
            <a:extLst>
              <a:ext uri="{FF2B5EF4-FFF2-40B4-BE49-F238E27FC236}">
                <a16:creationId xmlns:a16="http://schemas.microsoft.com/office/drawing/2014/main" id="{75D1BA0A-6CB2-3F5E-9E1E-1F909999CA0E}"/>
              </a:ext>
            </a:extLst>
          </p:cNvPr>
          <p:cNvSpPr/>
          <p:nvPr/>
        </p:nvSpPr>
        <p:spPr>
          <a:xfrm>
            <a:off x="-348852" y="64254"/>
            <a:ext cx="2683178" cy="646334"/>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600" b="1" i="0" u="none" strike="noStrike" kern="1200" cap="none" spc="0" baseline="0">
                <a:solidFill>
                  <a:srgbClr val="F6C6AD"/>
                </a:solidFill>
                <a:uFillTx/>
                <a:latin typeface="Aptos"/>
              </a:rPr>
              <a:t>72 hrs</a:t>
            </a:r>
          </a:p>
        </p:txBody>
      </p:sp>
      <p:sp>
        <p:nvSpPr>
          <p:cNvPr id="24" name="TextBox 38">
            <a:extLst>
              <a:ext uri="{FF2B5EF4-FFF2-40B4-BE49-F238E27FC236}">
                <a16:creationId xmlns:a16="http://schemas.microsoft.com/office/drawing/2014/main" id="{E081B09D-0A3F-748B-A119-566EE4A538B8}"/>
              </a:ext>
            </a:extLst>
          </p:cNvPr>
          <p:cNvSpPr txBox="1"/>
          <p:nvPr/>
        </p:nvSpPr>
        <p:spPr>
          <a:xfrm>
            <a:off x="245909" y="3103043"/>
            <a:ext cx="8304535" cy="52321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800" b="1" i="0" u="none" strike="noStrike" kern="1200" cap="none" spc="0" baseline="0">
                <a:solidFill>
                  <a:srgbClr val="4EA72E"/>
                </a:solidFill>
                <a:uFillTx/>
                <a:latin typeface="Aptos"/>
              </a:rPr>
              <a:t>Right to attorney (after filing of short-term cert)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EF70B-DFBE-59A6-B8E4-7E889DB74807}"/>
              </a:ext>
            </a:extLst>
          </p:cNvPr>
          <p:cNvSpPr txBox="1">
            <a:spLocks noGrp="1"/>
          </p:cNvSpPr>
          <p:nvPr>
            <p:ph type="title"/>
          </p:nvPr>
        </p:nvSpPr>
        <p:spPr>
          <a:xfrm>
            <a:off x="563480" y="345250"/>
            <a:ext cx="11065044" cy="1325559"/>
          </a:xfrm>
        </p:spPr>
        <p:txBody>
          <a:bodyPr/>
          <a:lstStyle/>
          <a:p>
            <a:pPr lvl="0"/>
            <a:r>
              <a:rPr lang="en-US" sz="4000">
                <a:solidFill>
                  <a:srgbClr val="156082"/>
                </a:solidFill>
              </a:rPr>
              <a:t>What rights do I have while receiving inpatient treatment on a short-term </a:t>
            </a:r>
            <a:r>
              <a:rPr lang="en-US" sz="4000">
                <a:solidFill>
                  <a:srgbClr val="E97132"/>
                </a:solidFill>
              </a:rPr>
              <a:t>or long-term certification</a:t>
            </a:r>
            <a:r>
              <a:rPr lang="en-US" sz="4000">
                <a:solidFill>
                  <a:srgbClr val="156082"/>
                </a:solidFill>
              </a:rPr>
              <a:t>?</a:t>
            </a:r>
          </a:p>
        </p:txBody>
      </p:sp>
      <p:sp>
        <p:nvSpPr>
          <p:cNvPr id="3" name="Content Placeholder 2">
            <a:extLst>
              <a:ext uri="{FF2B5EF4-FFF2-40B4-BE49-F238E27FC236}">
                <a16:creationId xmlns:a16="http://schemas.microsoft.com/office/drawing/2014/main" id="{3CE6A437-C3B7-FA0A-F3CE-057EEA0B2F26}"/>
              </a:ext>
            </a:extLst>
          </p:cNvPr>
          <p:cNvSpPr txBox="1">
            <a:spLocks noGrp="1"/>
          </p:cNvSpPr>
          <p:nvPr>
            <p:ph idx="1"/>
          </p:nvPr>
        </p:nvSpPr>
        <p:spPr/>
        <p:txBody>
          <a:bodyPr/>
          <a:lstStyle/>
          <a:p>
            <a:pPr lvl="0">
              <a:lnSpc>
                <a:spcPct val="84000"/>
              </a:lnSpc>
              <a:spcBef>
                <a:spcPts val="0"/>
              </a:spcBef>
            </a:pPr>
            <a:r>
              <a:rPr lang="en-US" sz="2600"/>
              <a:t>You can request the change to voluntary treatment status</a:t>
            </a:r>
          </a:p>
          <a:p>
            <a:pPr lvl="0">
              <a:lnSpc>
                <a:spcPct val="84000"/>
              </a:lnSpc>
              <a:spcBef>
                <a:spcPts val="0"/>
              </a:spcBef>
            </a:pPr>
            <a:r>
              <a:rPr lang="en-US" sz="2600"/>
              <a:t>Freedom from discrimination</a:t>
            </a:r>
          </a:p>
          <a:p>
            <a:pPr lvl="0">
              <a:lnSpc>
                <a:spcPct val="84000"/>
              </a:lnSpc>
              <a:spcBef>
                <a:spcPts val="0"/>
              </a:spcBef>
            </a:pPr>
            <a:r>
              <a:rPr lang="en-US" sz="2600"/>
              <a:t>To </a:t>
            </a:r>
            <a:r>
              <a:rPr lang="en-US" sz="2600">
                <a:cs typeface="Times New Roman" pitchFamily="18"/>
              </a:rPr>
              <a:t>be treated fairly, with respect and recognition of your dignity and individuality by all employees</a:t>
            </a:r>
          </a:p>
          <a:p>
            <a:pPr lvl="0">
              <a:lnSpc>
                <a:spcPct val="70000"/>
              </a:lnSpc>
            </a:pPr>
            <a:r>
              <a:rPr lang="en-US" sz="2600"/>
              <a:t>Rights to appropriate treatment, administered “skillfully, safely, and humanely,” suited to your needs, which must be determined in collaboration with you</a:t>
            </a:r>
          </a:p>
          <a:p>
            <a:pPr lvl="0">
              <a:lnSpc>
                <a:spcPct val="84000"/>
              </a:lnSpc>
              <a:spcBef>
                <a:spcPts val="0"/>
              </a:spcBef>
            </a:pPr>
            <a:r>
              <a:rPr lang="en-US" sz="2600">
                <a:cs typeface="Times New Roman" pitchFamily="18"/>
              </a:rPr>
              <a:t>To consult with and retain an attorney (but no right to hearing or to be represented by an attorney or have an attorney provided for you)</a:t>
            </a:r>
          </a:p>
          <a:p>
            <a:pPr lvl="0">
              <a:lnSpc>
                <a:spcPct val="84000"/>
              </a:lnSpc>
              <a:spcBef>
                <a:spcPts val="0"/>
              </a:spcBef>
            </a:pPr>
            <a:r>
              <a:rPr lang="en-US" sz="2600">
                <a:cs typeface="Times New Roman" pitchFamily="18"/>
              </a:rPr>
              <a:t>To practice your religion</a:t>
            </a:r>
          </a:p>
          <a:p>
            <a:pPr lvl="0">
              <a:lnSpc>
                <a:spcPct val="84000"/>
              </a:lnSpc>
              <a:spcBef>
                <a:spcPts val="0"/>
              </a:spcBef>
            </a:pPr>
            <a:r>
              <a:rPr lang="en-US" sz="2600">
                <a:cs typeface="Times New Roman" pitchFamily="18"/>
              </a:rPr>
              <a:t>To access a patient representative within 24 hours (“who has no direct or indirect clinical, admin, or financial responsibility”)</a:t>
            </a:r>
          </a:p>
          <a:p>
            <a:pPr lvl="0">
              <a:lnSpc>
                <a:spcPct val="70000"/>
              </a:lnSpc>
            </a:pPr>
            <a:endParaRPr lang="en-US" sz="2600"/>
          </a:p>
        </p:txBody>
      </p:sp>
      <p:sp>
        <p:nvSpPr>
          <p:cNvPr id="4" name="TextBox 3">
            <a:extLst>
              <a:ext uri="{FF2B5EF4-FFF2-40B4-BE49-F238E27FC236}">
                <a16:creationId xmlns:a16="http://schemas.microsoft.com/office/drawing/2014/main" id="{42C91C67-CF96-BC2D-08E6-8966C90AFF96}"/>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1200" cap="none" spc="0" baseline="0">
                <a:solidFill>
                  <a:srgbClr val="000000"/>
                </a:solidFill>
                <a:uFillTx/>
                <a:latin typeface="Aptos"/>
              </a:rPr>
              <a:t>1/</a:t>
            </a:r>
            <a:r>
              <a:rPr lang="en-US" sz="4400" b="0" i="0" u="none" strike="noStrike" kern="0" cap="none" spc="0" baseline="0">
                <a:solidFill>
                  <a:srgbClr val="000000"/>
                </a:solidFill>
                <a:uFillTx/>
                <a:latin typeface="Aptos"/>
              </a:rPr>
              <a:t>4</a:t>
            </a:r>
            <a:endParaRPr lang="en-US" sz="4400" b="0" i="0" u="none" strike="noStrike" kern="1200" cap="none" spc="0" baseline="0">
              <a:solidFill>
                <a:srgbClr val="000000"/>
              </a:solidFill>
              <a:uFillTx/>
              <a:latin typeface="Apto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25">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D18CA280-C7B3-5036-5478-5DF3748B7C84}"/>
              </a:ext>
            </a:extLst>
          </p:cNvPr>
          <p:cNvSpPr txBox="1">
            <a:spLocks noGrp="1"/>
          </p:cNvSpPr>
          <p:nvPr>
            <p:ph idx="1"/>
          </p:nvPr>
        </p:nvSpPr>
        <p:spPr/>
        <p:txBody>
          <a:bodyPr/>
          <a:lstStyle/>
          <a:p>
            <a:pPr lvl="0">
              <a:lnSpc>
                <a:spcPct val="80000"/>
              </a:lnSpc>
            </a:pPr>
            <a:r>
              <a:rPr lang="en-US" sz="2600"/>
              <a:t>To have your information and records released to a family member or lay person (as described in C.R.S. § 27-65-123)</a:t>
            </a:r>
          </a:p>
          <a:p>
            <a:pPr lvl="0">
              <a:lnSpc>
                <a:spcPct val="80000"/>
              </a:lnSpc>
            </a:pPr>
            <a:r>
              <a:rPr lang="en-US" sz="2600"/>
              <a:t>Confidentiality of records (unless disclosure is allowed by law)</a:t>
            </a:r>
          </a:p>
          <a:p>
            <a:pPr lvl="0">
              <a:lnSpc>
                <a:spcPct val="80000"/>
              </a:lnSpc>
            </a:pPr>
            <a:r>
              <a:rPr lang="en-US" sz="2600"/>
              <a:t>Not to be fingerprinted</a:t>
            </a:r>
          </a:p>
          <a:p>
            <a:pPr lvl="0">
              <a:lnSpc>
                <a:spcPct val="80000"/>
              </a:lnSpc>
            </a:pPr>
            <a:r>
              <a:rPr lang="en-US" sz="2600"/>
              <a:t>Appropriate access to water, hygiene products and food</a:t>
            </a:r>
          </a:p>
          <a:p>
            <a:pPr lvl="0">
              <a:lnSpc>
                <a:spcPct val="80000"/>
              </a:lnSpc>
            </a:pPr>
            <a:r>
              <a:rPr lang="en-US" sz="2600"/>
              <a:t>Personal privacy to the extent possible</a:t>
            </a:r>
          </a:p>
          <a:p>
            <a:pPr lvl="0">
              <a:lnSpc>
                <a:spcPct val="80000"/>
              </a:lnSpc>
            </a:pPr>
            <a:r>
              <a:rPr lang="en-US" sz="2600"/>
              <a:t>Frequent and convenient opportunities to meet with visitors</a:t>
            </a:r>
          </a:p>
          <a:p>
            <a:pPr lvl="0">
              <a:lnSpc>
                <a:spcPct val="80000"/>
              </a:lnSpc>
            </a:pPr>
            <a:r>
              <a:rPr lang="en-US" sz="2600"/>
              <a:t>To see your attorney, clergy, or physician at any time</a:t>
            </a:r>
          </a:p>
          <a:p>
            <a:pPr lvl="0">
              <a:lnSpc>
                <a:spcPct val="80000"/>
              </a:lnSpc>
            </a:pPr>
            <a:r>
              <a:rPr lang="en-US" sz="2600"/>
              <a:t>To have access to a representative within the facility who provides assistance to file a grievance</a:t>
            </a:r>
          </a:p>
          <a:p>
            <a:pPr lvl="0">
              <a:lnSpc>
                <a:spcPct val="80000"/>
              </a:lnSpc>
            </a:pPr>
            <a:endParaRPr lang="en-US" sz="2600"/>
          </a:p>
        </p:txBody>
      </p:sp>
      <p:sp>
        <p:nvSpPr>
          <p:cNvPr id="3" name="TextBox 3">
            <a:extLst>
              <a:ext uri="{FF2B5EF4-FFF2-40B4-BE49-F238E27FC236}">
                <a16:creationId xmlns:a16="http://schemas.microsoft.com/office/drawing/2014/main" id="{6AC36504-B1CF-7613-9CC3-3A2A6FC6FF88}"/>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0" cap="none" spc="0" baseline="0">
                <a:solidFill>
                  <a:srgbClr val="000000"/>
                </a:solidFill>
                <a:uFillTx/>
                <a:latin typeface="Aptos"/>
              </a:rPr>
              <a:t>2</a:t>
            </a:r>
            <a:r>
              <a:rPr lang="en-US" sz="4400" b="0" i="0" u="none" strike="noStrike" kern="1200" cap="none" spc="0" baseline="0">
                <a:solidFill>
                  <a:srgbClr val="000000"/>
                </a:solidFill>
                <a:uFillTx/>
                <a:latin typeface="Aptos"/>
              </a:rPr>
              <a:t>/</a:t>
            </a:r>
            <a:r>
              <a:rPr lang="en-US" sz="4400" b="0" i="0" u="none" strike="noStrike" kern="0" cap="none" spc="0" baseline="0">
                <a:solidFill>
                  <a:srgbClr val="000000"/>
                </a:solidFill>
                <a:uFillTx/>
                <a:latin typeface="Aptos"/>
              </a:rPr>
              <a:t>4</a:t>
            </a:r>
            <a:endParaRPr lang="en-US" sz="4400" b="0" i="0" u="none" strike="noStrike" kern="1200" cap="none" spc="0" baseline="0">
              <a:solidFill>
                <a:srgbClr val="000000"/>
              </a:solidFill>
              <a:uFillTx/>
              <a:latin typeface="Aptos"/>
            </a:endParaRPr>
          </a:p>
        </p:txBody>
      </p:sp>
      <p:sp>
        <p:nvSpPr>
          <p:cNvPr id="4" name="Title 1">
            <a:extLst>
              <a:ext uri="{FF2B5EF4-FFF2-40B4-BE49-F238E27FC236}">
                <a16:creationId xmlns:a16="http://schemas.microsoft.com/office/drawing/2014/main" id="{763C4709-C39C-0196-65F8-3C8F83899DA7}"/>
              </a:ext>
            </a:extLst>
          </p:cNvPr>
          <p:cNvSpPr txBox="1"/>
          <p:nvPr/>
        </p:nvSpPr>
        <p:spPr>
          <a:xfrm>
            <a:off x="838203" y="365129"/>
            <a:ext cx="11065044" cy="1325559"/>
          </a:xfrm>
          <a:prstGeom prst="rect">
            <a:avLst/>
          </a:prstGeom>
          <a:noFill/>
          <a:ln cap="flat">
            <a:noFill/>
          </a:ln>
        </p:spPr>
        <p:txBody>
          <a:bodyPr vert="horz" wrap="square" lIns="91440" tIns="45720" rIns="91440" bIns="45720" anchor="ctr" anchorCtr="0" compatLnSpc="1">
            <a:norm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000" b="0" i="0" u="none" strike="noStrike" kern="1200" cap="none" spc="0" baseline="0">
                <a:solidFill>
                  <a:srgbClr val="156082"/>
                </a:solidFill>
                <a:uFillTx/>
                <a:latin typeface="Aptos Display"/>
              </a:rPr>
              <a:t>What rights do I have while receiving inpatient treatment on a short-term </a:t>
            </a:r>
            <a:r>
              <a:rPr lang="en-US" sz="4000" b="0" i="0" u="none" strike="noStrike" kern="1200" cap="none" spc="0" baseline="0">
                <a:solidFill>
                  <a:srgbClr val="E97132"/>
                </a:solidFill>
                <a:uFillTx/>
                <a:latin typeface="Aptos Display"/>
              </a:rPr>
              <a:t>or long-term certification</a:t>
            </a:r>
            <a:r>
              <a:rPr lang="en-US" sz="4000" b="0" i="0" u="none" strike="noStrike" kern="1200" cap="none" spc="0" baseline="0">
                <a:solidFill>
                  <a:srgbClr val="156082"/>
                </a:solidFill>
                <a:uFillTx/>
                <a:latin typeface="Aptos Display"/>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9F6C140-EF1E-2E7C-6972-C058BEB36C85}"/>
              </a:ext>
            </a:extLst>
          </p:cNvPr>
          <p:cNvSpPr txBox="1">
            <a:spLocks noGrp="1"/>
          </p:cNvSpPr>
          <p:nvPr>
            <p:ph idx="1"/>
          </p:nvPr>
        </p:nvSpPr>
        <p:spPr>
          <a:xfrm>
            <a:off x="838203" y="1524003"/>
            <a:ext cx="10515600" cy="4844719"/>
          </a:xfrm>
        </p:spPr>
        <p:txBody>
          <a:bodyPr/>
          <a:lstStyle/>
          <a:p>
            <a:pPr lvl="0"/>
            <a:r>
              <a:rPr lang="en-US" b="1"/>
              <a:t>Reasonable</a:t>
            </a:r>
            <a:r>
              <a:rPr lang="en-US"/>
              <a:t> access to telephones or other communication devices</a:t>
            </a:r>
          </a:p>
          <a:p>
            <a:pPr lvl="1"/>
            <a:r>
              <a:rPr lang="en-US" sz="2800"/>
              <a:t>Make and receive calls in private</a:t>
            </a:r>
          </a:p>
          <a:p>
            <a:pPr lvl="1"/>
            <a:r>
              <a:rPr lang="en-US" sz="2800">
                <a:latin typeface="Aptos" pitchFamily="34"/>
                <a:cs typeface="Times New Roman" pitchFamily="18"/>
              </a:rPr>
              <a:t>staff should not “open, delay, intercept, read or censor mail or other communications”</a:t>
            </a:r>
          </a:p>
          <a:p>
            <a:pPr lvl="0"/>
            <a:r>
              <a:rPr lang="en-US">
                <a:latin typeface="Aptos" pitchFamily="34"/>
                <a:cs typeface="Times New Roman" pitchFamily="18"/>
              </a:rPr>
              <a:t>To wear your own clothes, keep and use your personal property, including your cell phone, and keep and spend a “reasonable sum” of money</a:t>
            </a:r>
          </a:p>
          <a:p>
            <a:pPr lvl="0"/>
            <a:endParaRPr lang="en-US"/>
          </a:p>
        </p:txBody>
      </p:sp>
      <p:sp>
        <p:nvSpPr>
          <p:cNvPr id="3" name="TextBox 3">
            <a:extLst>
              <a:ext uri="{FF2B5EF4-FFF2-40B4-BE49-F238E27FC236}">
                <a16:creationId xmlns:a16="http://schemas.microsoft.com/office/drawing/2014/main" id="{02F0C429-F88F-81C6-854C-EEABFD7532A0}"/>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0" cap="none" spc="0" baseline="0">
                <a:solidFill>
                  <a:srgbClr val="000000"/>
                </a:solidFill>
                <a:uFillTx/>
                <a:latin typeface="Aptos"/>
              </a:rPr>
              <a:t>3</a:t>
            </a:r>
            <a:r>
              <a:rPr lang="en-US" sz="4400" b="0" i="0" u="none" strike="noStrike" kern="1200" cap="none" spc="0" baseline="0">
                <a:solidFill>
                  <a:srgbClr val="000000"/>
                </a:solidFill>
                <a:uFillTx/>
                <a:latin typeface="Aptos"/>
              </a:rPr>
              <a:t>/</a:t>
            </a:r>
            <a:r>
              <a:rPr lang="en-US" sz="4400" b="0" i="0" u="none" strike="noStrike" kern="0" cap="none" spc="0" baseline="0">
                <a:solidFill>
                  <a:srgbClr val="000000"/>
                </a:solidFill>
                <a:uFillTx/>
                <a:latin typeface="Aptos"/>
              </a:rPr>
              <a:t>4</a:t>
            </a:r>
            <a:endParaRPr lang="en-US" sz="4400" b="0" i="0" u="none" strike="noStrike" kern="1200" cap="none" spc="0" baseline="0">
              <a:solidFill>
                <a:srgbClr val="000000"/>
              </a:solidFill>
              <a:uFillTx/>
              <a:latin typeface="Aptos"/>
            </a:endParaRPr>
          </a:p>
        </p:txBody>
      </p:sp>
      <p:sp>
        <p:nvSpPr>
          <p:cNvPr id="4" name="Title 1">
            <a:extLst>
              <a:ext uri="{FF2B5EF4-FFF2-40B4-BE49-F238E27FC236}">
                <a16:creationId xmlns:a16="http://schemas.microsoft.com/office/drawing/2014/main" id="{A8130E4B-3013-76A4-CBC3-2DD855B76FF7}"/>
              </a:ext>
            </a:extLst>
          </p:cNvPr>
          <p:cNvSpPr txBox="1"/>
          <p:nvPr/>
        </p:nvSpPr>
        <p:spPr>
          <a:xfrm>
            <a:off x="838193" y="198443"/>
            <a:ext cx="11065044" cy="1325559"/>
          </a:xfrm>
          <a:prstGeom prst="rect">
            <a:avLst/>
          </a:prstGeom>
          <a:noFill/>
          <a:ln cap="flat">
            <a:noFill/>
          </a:ln>
        </p:spPr>
        <p:txBody>
          <a:bodyPr vert="horz" wrap="square" lIns="91440" tIns="45720" rIns="91440" bIns="45720" anchor="ctr" anchorCtr="0" compatLnSpc="1">
            <a:norm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US" sz="4000" b="0" i="0" u="none" strike="noStrike" kern="1200" cap="none" spc="0" baseline="0">
                <a:solidFill>
                  <a:srgbClr val="156082"/>
                </a:solidFill>
                <a:uFillTx/>
                <a:latin typeface="Aptos Display"/>
              </a:rPr>
              <a:t>What rights do I have while receiving inpatient treatment on a short-term </a:t>
            </a:r>
            <a:r>
              <a:rPr lang="en-US" sz="4000" b="0" i="0" u="none" strike="noStrike" kern="1200" cap="none" spc="0" baseline="0">
                <a:solidFill>
                  <a:srgbClr val="E97132"/>
                </a:solidFill>
                <a:uFillTx/>
                <a:latin typeface="Aptos Display"/>
              </a:rPr>
              <a:t>or long-term certification</a:t>
            </a:r>
            <a:r>
              <a:rPr lang="en-US" sz="4000" b="0" i="0" u="none" strike="noStrike" kern="1200" cap="none" spc="0" baseline="0">
                <a:solidFill>
                  <a:srgbClr val="156082"/>
                </a:solidFill>
                <a:uFillTx/>
                <a:latin typeface="Aptos Display"/>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288C7-DFD4-A834-480D-1C83A17BE3D7}"/>
              </a:ext>
            </a:extLst>
          </p:cNvPr>
          <p:cNvSpPr txBox="1">
            <a:spLocks noGrp="1"/>
          </p:cNvSpPr>
          <p:nvPr>
            <p:ph type="title"/>
          </p:nvPr>
        </p:nvSpPr>
        <p:spPr/>
        <p:txBody>
          <a:bodyPr/>
          <a:lstStyle/>
          <a:p>
            <a:pPr lvl="0"/>
            <a:r>
              <a:rPr lang="en-US"/>
              <a:t>There are 3 main types of civil/involuntary commitment for mental health:</a:t>
            </a:r>
          </a:p>
        </p:txBody>
      </p:sp>
      <p:sp>
        <p:nvSpPr>
          <p:cNvPr id="3" name="Content Placeholder 2">
            <a:extLst>
              <a:ext uri="{FF2B5EF4-FFF2-40B4-BE49-F238E27FC236}">
                <a16:creationId xmlns:a16="http://schemas.microsoft.com/office/drawing/2014/main" id="{4D255C7B-568E-AE4D-9BC0-6AB0C917F2E5}"/>
              </a:ext>
            </a:extLst>
          </p:cNvPr>
          <p:cNvSpPr txBox="1">
            <a:spLocks noGrp="1"/>
          </p:cNvSpPr>
          <p:nvPr>
            <p:ph idx="1"/>
          </p:nvPr>
        </p:nvSpPr>
        <p:spPr>
          <a:xfrm>
            <a:off x="395450" y="1723141"/>
            <a:ext cx="10515600" cy="4769729"/>
          </a:xfrm>
        </p:spPr>
        <p:txBody>
          <a:bodyPr/>
          <a:lstStyle/>
          <a:p>
            <a:pPr marL="0" lvl="0" indent="0">
              <a:lnSpc>
                <a:spcPct val="80000"/>
              </a:lnSpc>
              <a:buNone/>
            </a:pPr>
            <a:r>
              <a:rPr lang="en-US">
                <a:solidFill>
                  <a:srgbClr val="4EA72E"/>
                </a:solidFill>
              </a:rPr>
              <a:t>Emergency mental health hold (for screening) (C.R.S. §27-65-106)</a:t>
            </a:r>
          </a:p>
          <a:p>
            <a:pPr lvl="1">
              <a:lnSpc>
                <a:spcPct val="80000"/>
              </a:lnSpc>
            </a:pPr>
            <a:r>
              <a:rPr lang="en-US"/>
              <a:t>Can last up to 72 hours</a:t>
            </a:r>
          </a:p>
          <a:p>
            <a:pPr lvl="1">
              <a:lnSpc>
                <a:spcPct val="80000"/>
              </a:lnSpc>
            </a:pPr>
            <a:r>
              <a:rPr lang="en-US"/>
              <a:t>Used to be known as an “M1” hold</a:t>
            </a:r>
          </a:p>
          <a:p>
            <a:pPr lvl="1">
              <a:lnSpc>
                <a:spcPct val="80000"/>
              </a:lnSpc>
            </a:pPr>
            <a:r>
              <a:rPr lang="en-US"/>
              <a:t>No rights to hearing or representation by a lawyer</a:t>
            </a:r>
          </a:p>
          <a:p>
            <a:pPr marL="0" lvl="0" indent="0">
              <a:lnSpc>
                <a:spcPct val="80000"/>
              </a:lnSpc>
              <a:buNone/>
            </a:pPr>
            <a:r>
              <a:rPr lang="en-US">
                <a:solidFill>
                  <a:srgbClr val="0B76A0"/>
                </a:solidFill>
              </a:rPr>
              <a:t>Short-term certification (C.R.S. §27-65-109)</a:t>
            </a:r>
          </a:p>
          <a:p>
            <a:pPr lvl="1">
              <a:lnSpc>
                <a:spcPct val="80000"/>
              </a:lnSpc>
            </a:pPr>
            <a:r>
              <a:rPr lang="en-US"/>
              <a:t>Lasts up to 3 months; can be renewed one time</a:t>
            </a:r>
          </a:p>
          <a:p>
            <a:pPr lvl="1">
              <a:lnSpc>
                <a:spcPct val="80000"/>
              </a:lnSpc>
            </a:pPr>
            <a:r>
              <a:rPr lang="en-US"/>
              <a:t>Can be inpatient or outpatient</a:t>
            </a:r>
          </a:p>
          <a:p>
            <a:pPr lvl="1">
              <a:lnSpc>
                <a:spcPct val="80000"/>
              </a:lnSpc>
            </a:pPr>
            <a:r>
              <a:rPr lang="en-US"/>
              <a:t>You have a right to a hearing and to be represented by a lawyer</a:t>
            </a:r>
          </a:p>
          <a:p>
            <a:pPr marL="0" lvl="0" indent="0">
              <a:lnSpc>
                <a:spcPct val="80000"/>
              </a:lnSpc>
              <a:buNone/>
            </a:pPr>
            <a:r>
              <a:rPr lang="en-US">
                <a:solidFill>
                  <a:srgbClr val="C04F15"/>
                </a:solidFill>
              </a:rPr>
              <a:t>Long-term certification (C.R.S. §27-65-110)</a:t>
            </a:r>
            <a:r>
              <a:rPr lang="en-US"/>
              <a:t>	</a:t>
            </a:r>
          </a:p>
          <a:p>
            <a:pPr lvl="1">
              <a:lnSpc>
                <a:spcPct val="80000"/>
              </a:lnSpc>
            </a:pPr>
            <a:r>
              <a:rPr lang="en-US"/>
              <a:t>Lasts up to 6 months</a:t>
            </a:r>
          </a:p>
          <a:p>
            <a:pPr lvl="1">
              <a:lnSpc>
                <a:spcPct val="80000"/>
              </a:lnSpc>
            </a:pPr>
            <a:r>
              <a:rPr lang="en-US"/>
              <a:t>Can be extended as many times as the court finds appropriate</a:t>
            </a:r>
          </a:p>
          <a:p>
            <a:pPr lvl="1">
              <a:lnSpc>
                <a:spcPct val="80000"/>
              </a:lnSpc>
            </a:pPr>
            <a:r>
              <a:rPr lang="en-US"/>
              <a:t>You have a right to a hearing and to be represented by a lawyer</a:t>
            </a:r>
          </a:p>
          <a:p>
            <a:pPr lvl="1">
              <a:lnSpc>
                <a:spcPct val="80000"/>
              </a:lnSpc>
            </a:pPr>
            <a:endParaRPr lang="en-US"/>
          </a:p>
        </p:txBody>
      </p:sp>
      <p:pic>
        <p:nvPicPr>
          <p:cNvPr id="4" name="Graphic 4" descr="Flip calendar outline">
            <a:extLst>
              <a:ext uri="{FF2B5EF4-FFF2-40B4-BE49-F238E27FC236}">
                <a16:creationId xmlns:a16="http://schemas.microsoft.com/office/drawing/2014/main" id="{B8B9012D-DC9F-09DE-5F40-2EEB51734BA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47898" y="2034283"/>
            <a:ext cx="914400" cy="914400"/>
          </a:xfrm>
          <a:prstGeom prst="rect">
            <a:avLst/>
          </a:prstGeom>
          <a:noFill/>
          <a:ln cap="flat">
            <a:noFill/>
          </a:ln>
        </p:spPr>
      </p:pic>
      <p:pic>
        <p:nvPicPr>
          <p:cNvPr id="5" name="Graphic 5" descr="Flip calendar outline">
            <a:extLst>
              <a:ext uri="{FF2B5EF4-FFF2-40B4-BE49-F238E27FC236}">
                <a16:creationId xmlns:a16="http://schemas.microsoft.com/office/drawing/2014/main" id="{72FAF6CA-E62B-4A73-965D-BB697F28266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30212" y="2034283"/>
            <a:ext cx="914400" cy="914400"/>
          </a:xfrm>
          <a:prstGeom prst="rect">
            <a:avLst/>
          </a:prstGeom>
          <a:noFill/>
          <a:ln cap="flat">
            <a:noFill/>
          </a:ln>
        </p:spPr>
      </p:pic>
      <p:pic>
        <p:nvPicPr>
          <p:cNvPr id="6" name="Graphic 6" descr="Flip calendar outline">
            <a:extLst>
              <a:ext uri="{FF2B5EF4-FFF2-40B4-BE49-F238E27FC236}">
                <a16:creationId xmlns:a16="http://schemas.microsoft.com/office/drawing/2014/main" id="{58344C07-39B3-42C0-B816-6FC4B3FF76E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13605" y="2049142"/>
            <a:ext cx="914400" cy="914400"/>
          </a:xfrm>
          <a:prstGeom prst="rect">
            <a:avLst/>
          </a:prstGeom>
          <a:noFill/>
          <a:ln cap="flat">
            <a:noFill/>
          </a:ln>
        </p:spPr>
      </p:pic>
      <p:pic>
        <p:nvPicPr>
          <p:cNvPr id="7" name="Graphic 8" descr="Monthly calendar outline">
            <a:extLst>
              <a:ext uri="{FF2B5EF4-FFF2-40B4-BE49-F238E27FC236}">
                <a16:creationId xmlns:a16="http://schemas.microsoft.com/office/drawing/2014/main" id="{FA5C5701-E220-D675-DB39-41FA2445152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431795" y="3306022"/>
            <a:ext cx="914400" cy="914400"/>
          </a:xfrm>
          <a:prstGeom prst="rect">
            <a:avLst/>
          </a:prstGeom>
          <a:noFill/>
          <a:ln cap="flat">
            <a:noFill/>
          </a:ln>
        </p:spPr>
      </p:pic>
      <p:pic>
        <p:nvPicPr>
          <p:cNvPr id="8" name="Graphic 9" descr="Monthly calendar outline">
            <a:extLst>
              <a:ext uri="{FF2B5EF4-FFF2-40B4-BE49-F238E27FC236}">
                <a16:creationId xmlns:a16="http://schemas.microsoft.com/office/drawing/2014/main" id="{E5A3CFFB-6D1E-9F0A-F7B5-2DCE2A7ED56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58897" y="3319454"/>
            <a:ext cx="914400" cy="914400"/>
          </a:xfrm>
          <a:prstGeom prst="rect">
            <a:avLst/>
          </a:prstGeom>
          <a:noFill/>
          <a:ln cap="flat">
            <a:noFill/>
          </a:ln>
        </p:spPr>
      </p:pic>
      <p:pic>
        <p:nvPicPr>
          <p:cNvPr id="9" name="Graphic 10" descr="Monthly calendar outline">
            <a:extLst>
              <a:ext uri="{FF2B5EF4-FFF2-40B4-BE49-F238E27FC236}">
                <a16:creationId xmlns:a16="http://schemas.microsoft.com/office/drawing/2014/main" id="{FD14744F-F7E3-FDC3-9633-155ABC2AC85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091229" y="3319454"/>
            <a:ext cx="914400" cy="914400"/>
          </a:xfrm>
          <a:prstGeom prst="rect">
            <a:avLst/>
          </a:prstGeom>
          <a:noFill/>
          <a:ln cap="flat">
            <a:noFill/>
          </a:ln>
        </p:spPr>
      </p:pic>
      <p:pic>
        <p:nvPicPr>
          <p:cNvPr id="10" name="Graphic 11" descr="Monthly calendar outline">
            <a:extLst>
              <a:ext uri="{FF2B5EF4-FFF2-40B4-BE49-F238E27FC236}">
                <a16:creationId xmlns:a16="http://schemas.microsoft.com/office/drawing/2014/main" id="{FC37908E-6C6B-977C-E64B-5F493487EF4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952686" y="4670544"/>
            <a:ext cx="914400" cy="914400"/>
          </a:xfrm>
          <a:prstGeom prst="rect">
            <a:avLst/>
          </a:prstGeom>
          <a:noFill/>
          <a:ln cap="flat">
            <a:noFill/>
          </a:ln>
        </p:spPr>
      </p:pic>
      <p:pic>
        <p:nvPicPr>
          <p:cNvPr id="11" name="Graphic 12" descr="Monthly calendar outline">
            <a:extLst>
              <a:ext uri="{FF2B5EF4-FFF2-40B4-BE49-F238E27FC236}">
                <a16:creationId xmlns:a16="http://schemas.microsoft.com/office/drawing/2014/main" id="{8BEA8783-495F-2021-2E80-F624BB3710A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96532" y="4685394"/>
            <a:ext cx="914400" cy="914400"/>
          </a:xfrm>
          <a:prstGeom prst="rect">
            <a:avLst/>
          </a:prstGeom>
          <a:noFill/>
          <a:ln cap="flat">
            <a:noFill/>
          </a:ln>
        </p:spPr>
      </p:pic>
      <p:pic>
        <p:nvPicPr>
          <p:cNvPr id="12" name="Graphic 13" descr="Monthly calendar outline">
            <a:extLst>
              <a:ext uri="{FF2B5EF4-FFF2-40B4-BE49-F238E27FC236}">
                <a16:creationId xmlns:a16="http://schemas.microsoft.com/office/drawing/2014/main" id="{7DD6CE98-0E70-4820-4790-B35F4EBFC8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172136" y="4668999"/>
            <a:ext cx="914400" cy="914400"/>
          </a:xfrm>
          <a:prstGeom prst="rect">
            <a:avLst/>
          </a:prstGeom>
          <a:noFill/>
          <a:ln cap="flat">
            <a:noFill/>
          </a:ln>
        </p:spPr>
      </p:pic>
      <p:pic>
        <p:nvPicPr>
          <p:cNvPr id="13" name="Graphic 14" descr="Monthly calendar outline">
            <a:extLst>
              <a:ext uri="{FF2B5EF4-FFF2-40B4-BE49-F238E27FC236}">
                <a16:creationId xmlns:a16="http://schemas.microsoft.com/office/drawing/2014/main" id="{DEC9FB11-32FF-2221-2925-6EBC1EDD44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932487" y="4669356"/>
            <a:ext cx="914400" cy="914400"/>
          </a:xfrm>
          <a:prstGeom prst="rect">
            <a:avLst/>
          </a:prstGeom>
          <a:noFill/>
          <a:ln cap="flat">
            <a:noFill/>
          </a:ln>
        </p:spPr>
      </p:pic>
      <p:pic>
        <p:nvPicPr>
          <p:cNvPr id="14" name="Graphic 15" descr="Monthly calendar outline">
            <a:extLst>
              <a:ext uri="{FF2B5EF4-FFF2-40B4-BE49-F238E27FC236}">
                <a16:creationId xmlns:a16="http://schemas.microsoft.com/office/drawing/2014/main" id="{242A590D-C433-D5DA-0383-49A898953B4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45937" y="4670544"/>
            <a:ext cx="914400" cy="914400"/>
          </a:xfrm>
          <a:prstGeom prst="rect">
            <a:avLst/>
          </a:prstGeom>
          <a:noFill/>
          <a:ln cap="flat">
            <a:noFill/>
          </a:ln>
        </p:spPr>
      </p:pic>
      <p:pic>
        <p:nvPicPr>
          <p:cNvPr id="15" name="Graphic 16" descr="Monthly calendar outline">
            <a:extLst>
              <a:ext uri="{FF2B5EF4-FFF2-40B4-BE49-F238E27FC236}">
                <a16:creationId xmlns:a16="http://schemas.microsoft.com/office/drawing/2014/main" id="{F146FD34-7F1B-57EC-5352-FAF78788C4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76333" y="4654497"/>
            <a:ext cx="914400" cy="914400"/>
          </a:xfrm>
          <a:prstGeom prst="rect">
            <a:avLst/>
          </a:prstGeom>
          <a:noFill/>
          <a:ln cap="flat">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4A3A-2A07-0B7C-BBA6-09D6309B174D}"/>
              </a:ext>
            </a:extLst>
          </p:cNvPr>
          <p:cNvSpPr txBox="1">
            <a:spLocks noGrp="1"/>
          </p:cNvSpPr>
          <p:nvPr>
            <p:ph type="title"/>
          </p:nvPr>
        </p:nvSpPr>
        <p:spPr/>
        <p:txBody>
          <a:bodyPr/>
          <a:lstStyle/>
          <a:p>
            <a:pPr lvl="0"/>
            <a:r>
              <a:rPr lang="en-US" b="1">
                <a:solidFill>
                  <a:srgbClr val="156082"/>
                </a:solidFill>
                <a:cs typeface="Times New Roman" pitchFamily="18"/>
              </a:rPr>
              <a:t> How can a facility restrict these rights?</a:t>
            </a:r>
          </a:p>
        </p:txBody>
      </p:sp>
      <p:sp>
        <p:nvSpPr>
          <p:cNvPr id="3" name="Content Placeholder 2">
            <a:extLst>
              <a:ext uri="{FF2B5EF4-FFF2-40B4-BE49-F238E27FC236}">
                <a16:creationId xmlns:a16="http://schemas.microsoft.com/office/drawing/2014/main" id="{3948B4E7-D8FA-2B5C-14F9-FD8CD525FABF}"/>
              </a:ext>
            </a:extLst>
          </p:cNvPr>
          <p:cNvSpPr txBox="1">
            <a:spLocks noGrp="1"/>
          </p:cNvSpPr>
          <p:nvPr>
            <p:ph idx="1"/>
          </p:nvPr>
        </p:nvSpPr>
        <p:spPr>
          <a:xfrm>
            <a:off x="838203" y="1690689"/>
            <a:ext cx="10515600" cy="4598572"/>
          </a:xfrm>
        </p:spPr>
        <p:txBody>
          <a:bodyPr/>
          <a:lstStyle/>
          <a:p>
            <a:pPr lvl="0"/>
            <a:r>
              <a:rPr lang="en-US">
                <a:latin typeface="Aptos" pitchFamily="34"/>
                <a:cs typeface="Times New Roman" pitchFamily="18"/>
              </a:rPr>
              <a:t>The above rights may be denied IF “access to the item, program, or service would endanger” you or another person “in close proximity” to you</a:t>
            </a:r>
          </a:p>
          <a:p>
            <a:pPr lvl="0"/>
            <a:r>
              <a:rPr lang="en-US">
                <a:latin typeface="Aptos" pitchFamily="34"/>
                <a:cs typeface="Times New Roman" pitchFamily="18"/>
              </a:rPr>
              <a:t>May ONLY be denied by a person involved in your care</a:t>
            </a:r>
          </a:p>
          <a:p>
            <a:pPr lvl="0"/>
            <a:r>
              <a:rPr lang="en-US">
                <a:latin typeface="Aptos" pitchFamily="34"/>
                <a:cs typeface="Times New Roman" pitchFamily="18"/>
              </a:rPr>
              <a:t>Denial (or restriction) of any right MUST be documented in your treatment record</a:t>
            </a:r>
          </a:p>
          <a:p>
            <a:pPr lvl="0"/>
            <a:r>
              <a:rPr lang="en-US">
                <a:latin typeface="Aptos" pitchFamily="34"/>
                <a:cs typeface="Times New Roman" pitchFamily="18"/>
              </a:rPr>
              <a:t>Information about the denial or restriction of rights contained in your treatment record MUST be made available to you, your legal guardian, or your attorney, upon request</a:t>
            </a:r>
            <a:endParaRPr lang="en-US">
              <a:cs typeface="Times New Roman" pitchFamily="18"/>
            </a:endParaRPr>
          </a:p>
          <a:p>
            <a:pPr lvl="0"/>
            <a:endParaRPr lang="en-US"/>
          </a:p>
        </p:txBody>
      </p:sp>
      <p:sp>
        <p:nvSpPr>
          <p:cNvPr id="4" name="TextBox 3">
            <a:extLst>
              <a:ext uri="{FF2B5EF4-FFF2-40B4-BE49-F238E27FC236}">
                <a16:creationId xmlns:a16="http://schemas.microsoft.com/office/drawing/2014/main" id="{D5A927FA-71C1-E21E-8FF1-F29110A8F60F}"/>
              </a:ext>
            </a:extLst>
          </p:cNvPr>
          <p:cNvSpPr txBox="1"/>
          <p:nvPr/>
        </p:nvSpPr>
        <p:spPr>
          <a:xfrm>
            <a:off x="10644347" y="5723430"/>
            <a:ext cx="1418892" cy="7694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0" i="0" u="none" strike="noStrike" kern="1200" cap="none" spc="0" baseline="0">
                <a:solidFill>
                  <a:srgbClr val="000000"/>
                </a:solidFill>
                <a:uFillTx/>
                <a:latin typeface="Aptos"/>
              </a:rPr>
              <a:t>4/</a:t>
            </a:r>
            <a:r>
              <a:rPr lang="en-US" sz="4400" b="0" i="0" u="none" strike="noStrike" kern="0" cap="none" spc="0" baseline="0">
                <a:solidFill>
                  <a:srgbClr val="000000"/>
                </a:solidFill>
                <a:uFillTx/>
                <a:latin typeface="Aptos"/>
              </a:rPr>
              <a:t>4</a:t>
            </a:r>
            <a:endParaRPr lang="en-US" sz="4400" b="0" i="0" u="none" strike="noStrike" kern="1200" cap="none" spc="0" baseline="0">
              <a:solidFill>
                <a:srgbClr val="000000"/>
              </a:solidFill>
              <a:uFillTx/>
              <a:latin typeface="Apto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B5C9E-0587-B341-26EE-BFCF7582C24F}"/>
              </a:ext>
            </a:extLst>
          </p:cNvPr>
          <p:cNvSpPr txBox="1">
            <a:spLocks noGrp="1"/>
          </p:cNvSpPr>
          <p:nvPr>
            <p:ph type="title"/>
          </p:nvPr>
        </p:nvSpPr>
        <p:spPr>
          <a:xfrm>
            <a:off x="595557" y="256672"/>
            <a:ext cx="11353803" cy="1325559"/>
          </a:xfrm>
        </p:spPr>
        <p:txBody>
          <a:bodyPr/>
          <a:lstStyle/>
          <a:p>
            <a:pPr lvl="0"/>
            <a:r>
              <a:rPr lang="en-US" b="1">
                <a:solidFill>
                  <a:srgbClr val="156082"/>
                </a:solidFill>
              </a:rPr>
              <a:t>Important Notes about Rights:</a:t>
            </a:r>
          </a:p>
        </p:txBody>
      </p:sp>
      <p:sp>
        <p:nvSpPr>
          <p:cNvPr id="3" name="Content Placeholder 2">
            <a:extLst>
              <a:ext uri="{FF2B5EF4-FFF2-40B4-BE49-F238E27FC236}">
                <a16:creationId xmlns:a16="http://schemas.microsoft.com/office/drawing/2014/main" id="{E354A248-2B5C-01E4-07E3-32E770340673}"/>
              </a:ext>
            </a:extLst>
          </p:cNvPr>
          <p:cNvSpPr txBox="1">
            <a:spLocks noGrp="1"/>
          </p:cNvSpPr>
          <p:nvPr>
            <p:ph idx="1"/>
          </p:nvPr>
        </p:nvSpPr>
        <p:spPr>
          <a:xfrm>
            <a:off x="449180" y="1411705"/>
            <a:ext cx="9464844" cy="4765258"/>
          </a:xfrm>
        </p:spPr>
        <p:txBody>
          <a:bodyPr/>
          <a:lstStyle/>
          <a:p>
            <a:pPr lvl="0"/>
            <a:r>
              <a:rPr lang="en-US" sz="2400" b="1">
                <a:cs typeface="Courier New" pitchFamily="49"/>
              </a:rPr>
              <a:t>Your rights under this subsection may only be denied if access to the item, program or service causes you to destabilize or creates a danger to self or others, as determined by a licensed provider involved in your care.  Denial of any right must be entered into your treatment record and must be made available, upon request, to you, your legal guardian, or your attorney.</a:t>
            </a:r>
            <a:endParaRPr lang="en-US" sz="2400">
              <a:cs typeface="Courier New" pitchFamily="49"/>
            </a:endParaRPr>
          </a:p>
          <a:p>
            <a:pPr lvl="0"/>
            <a:r>
              <a:rPr lang="en-US" sz="2400">
                <a:cs typeface="Times New Roman" pitchFamily="18"/>
              </a:rPr>
              <a:t>A facility SHALL NOT intentionally retaliate or discriminate against a detained person or employee for contacting or providing info to any official or to an employee of state Protection &amp; Advocacy agency (that’s us!  Disability Law Colorado)</a:t>
            </a:r>
          </a:p>
          <a:p>
            <a:pPr lvl="0"/>
            <a:r>
              <a:rPr lang="en-US" sz="2400">
                <a:cs typeface="Times New Roman" pitchFamily="18"/>
              </a:rPr>
              <a:t>If you believe your rights have been denied or violated, you can file a complaint against the facility with the BHA and/or CDPHE</a:t>
            </a:r>
            <a:endParaRPr lang="en-US" sz="2400"/>
          </a:p>
        </p:txBody>
      </p:sp>
      <p:pic>
        <p:nvPicPr>
          <p:cNvPr id="4" name="Graphic 6" descr="Weights Uneven with solid fill">
            <a:extLst>
              <a:ext uri="{FF2B5EF4-FFF2-40B4-BE49-F238E27FC236}">
                <a16:creationId xmlns:a16="http://schemas.microsoft.com/office/drawing/2014/main" id="{733FD06B-3544-9D6C-6B87-3B09FF993B1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57617" y="4150891"/>
            <a:ext cx="1596185" cy="1596185"/>
          </a:xfrm>
          <a:prstGeom prst="rect">
            <a:avLst/>
          </a:prstGeom>
          <a:noFill/>
          <a:ln cap="flat">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6778B-A8E8-FF13-FB2A-61A59DCE57EE}"/>
              </a:ext>
            </a:extLst>
          </p:cNvPr>
          <p:cNvSpPr txBox="1">
            <a:spLocks noGrp="1"/>
          </p:cNvSpPr>
          <p:nvPr>
            <p:ph type="title"/>
          </p:nvPr>
        </p:nvSpPr>
        <p:spPr>
          <a:xfrm>
            <a:off x="824807" y="326577"/>
            <a:ext cx="10515600" cy="1325559"/>
          </a:xfrm>
        </p:spPr>
        <p:txBody>
          <a:bodyPr/>
          <a:lstStyle/>
          <a:p>
            <a:pPr lvl="0"/>
            <a:r>
              <a:rPr lang="en-US">
                <a:solidFill>
                  <a:srgbClr val="4EA72E"/>
                </a:solidFill>
              </a:rPr>
              <a:t>Emergency mental health hold (up to 72 hours)</a:t>
            </a:r>
          </a:p>
        </p:txBody>
      </p:sp>
      <p:sp>
        <p:nvSpPr>
          <p:cNvPr id="3" name="Content Placeholder 2">
            <a:extLst>
              <a:ext uri="{FF2B5EF4-FFF2-40B4-BE49-F238E27FC236}">
                <a16:creationId xmlns:a16="http://schemas.microsoft.com/office/drawing/2014/main" id="{AF963F78-1A32-B1B4-C7A1-1636EF360EDF}"/>
              </a:ext>
            </a:extLst>
          </p:cNvPr>
          <p:cNvSpPr txBox="1">
            <a:spLocks noGrp="1"/>
          </p:cNvSpPr>
          <p:nvPr>
            <p:ph idx="1"/>
          </p:nvPr>
        </p:nvSpPr>
        <p:spPr>
          <a:xfrm>
            <a:off x="0" y="1652137"/>
            <a:ext cx="9741569" cy="5231483"/>
          </a:xfrm>
        </p:spPr>
        <p:txBody>
          <a:bodyPr/>
          <a:lstStyle/>
          <a:p>
            <a:pPr marL="457200" lvl="1" indent="0">
              <a:lnSpc>
                <a:spcPct val="80000"/>
              </a:lnSpc>
              <a:buNone/>
            </a:pPr>
            <a:r>
              <a:rPr lang="en-US" sz="2800" b="1"/>
              <a:t>Can be initiated:</a:t>
            </a:r>
          </a:p>
          <a:p>
            <a:pPr marL="914400" lvl="1" indent="-457200">
              <a:lnSpc>
                <a:spcPct val="80000"/>
              </a:lnSpc>
              <a:buFont typeface="Aptos Display"/>
              <a:buAutoNum type="arabicPeriod"/>
            </a:pPr>
            <a:r>
              <a:rPr lang="en-US" sz="2600"/>
              <a:t>By a certified peace officer (CPO) who </a:t>
            </a:r>
            <a:r>
              <a:rPr lang="en-US" sz="2600" b="1"/>
              <a:t>has probable cause </a:t>
            </a:r>
            <a:r>
              <a:rPr lang="en-US" sz="2600"/>
              <a:t>to believe a person has a mental health disorder AND as a result of the mental health disorder, is an imminent danger to self or others or is gravely disabled</a:t>
            </a:r>
          </a:p>
          <a:p>
            <a:pPr marL="914400" lvl="1" indent="-457200">
              <a:lnSpc>
                <a:spcPct val="80000"/>
              </a:lnSpc>
              <a:buFont typeface="Aptos Display"/>
              <a:buAutoNum type="arabicPeriod"/>
            </a:pPr>
            <a:r>
              <a:rPr lang="en-US" sz="2600"/>
              <a:t>By a professional (known as an “intervening professional” or IP; includes some nurses, counselors, social workers, etc.) </a:t>
            </a:r>
            <a:r>
              <a:rPr lang="en-US" sz="2600" b="1"/>
              <a:t>reasonably believes </a:t>
            </a:r>
            <a:r>
              <a:rPr lang="en-US" sz="2600"/>
              <a:t>that a person has a mental health disorder AND as a result of the mental health disorder, is an imminent danger to self or others or is gravely disabled</a:t>
            </a:r>
          </a:p>
          <a:p>
            <a:pPr marL="914400" lvl="1" indent="-457200">
              <a:lnSpc>
                <a:spcPct val="80000"/>
              </a:lnSpc>
              <a:buFont typeface="Aptos Display"/>
              <a:buAutoNum type="arabicPeriod"/>
            </a:pPr>
            <a:r>
              <a:rPr lang="en-US" sz="2600"/>
              <a:t>By a court after “a person” files a petition alleging facts that you are a danger to self or others or gravely disabled, AND the court finds there is probably cause that you meet criteria (danger to self or others must be imminent)</a:t>
            </a:r>
          </a:p>
          <a:p>
            <a:pPr lvl="0">
              <a:lnSpc>
                <a:spcPct val="80000"/>
              </a:lnSpc>
            </a:pPr>
            <a:endParaRPr lang="en-US" sz="2600"/>
          </a:p>
        </p:txBody>
      </p:sp>
      <p:pic>
        <p:nvPicPr>
          <p:cNvPr id="4" name="Graphic 5" descr="Employee badge outline">
            <a:extLst>
              <a:ext uri="{FF2B5EF4-FFF2-40B4-BE49-F238E27FC236}">
                <a16:creationId xmlns:a16="http://schemas.microsoft.com/office/drawing/2014/main" id="{8DD564CD-8D7C-48D3-02F6-AA09F894A2E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95280" y="3355436"/>
            <a:ext cx="1507406" cy="1507406"/>
          </a:xfrm>
          <a:prstGeom prst="rect">
            <a:avLst/>
          </a:prstGeom>
          <a:noFill/>
          <a:ln cap="flat">
            <a:noFill/>
          </a:ln>
        </p:spPr>
      </p:pic>
      <p:pic>
        <p:nvPicPr>
          <p:cNvPr id="5" name="Graphic 7" descr="Judge female outline">
            <a:extLst>
              <a:ext uri="{FF2B5EF4-FFF2-40B4-BE49-F238E27FC236}">
                <a16:creationId xmlns:a16="http://schemas.microsoft.com/office/drawing/2014/main" id="{F923BE6F-7D5B-CBF5-D841-8DAA640E09E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977914" y="5025396"/>
            <a:ext cx="1341845" cy="1341845"/>
          </a:xfrm>
          <a:prstGeom prst="rect">
            <a:avLst/>
          </a:prstGeom>
          <a:noFill/>
          <a:ln cap="flat">
            <a:noFill/>
          </a:ln>
        </p:spPr>
      </p:pic>
      <p:pic>
        <p:nvPicPr>
          <p:cNvPr id="6" name="Graphic 10" descr="Police male outline">
            <a:extLst>
              <a:ext uri="{FF2B5EF4-FFF2-40B4-BE49-F238E27FC236}">
                <a16:creationId xmlns:a16="http://schemas.microsoft.com/office/drawing/2014/main" id="{BA94020B-9D53-417A-9A79-27E9F6EB52D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895133" y="1652137"/>
            <a:ext cx="1507406" cy="1507406"/>
          </a:xfrm>
          <a:prstGeom prst="rect">
            <a:avLst/>
          </a:prstGeom>
          <a:noFill/>
          <a:ln cap="flat">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bg>
      <p:bgPr>
        <a:solidFill>
          <a:srgbClr val="C1E5F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C7F99-CE5D-D8CC-A327-9129AEEEE902}"/>
              </a:ext>
            </a:extLst>
          </p:cNvPr>
          <p:cNvSpPr txBox="1">
            <a:spLocks noGrp="1"/>
          </p:cNvSpPr>
          <p:nvPr>
            <p:ph type="title"/>
          </p:nvPr>
        </p:nvSpPr>
        <p:spPr>
          <a:solidFill>
            <a:srgbClr val="FFFFFF"/>
          </a:solidFill>
        </p:spPr>
        <p:txBody>
          <a:bodyPr/>
          <a:lstStyle/>
          <a:p>
            <a:pPr lvl="0"/>
            <a:r>
              <a:rPr lang="en-US">
                <a:solidFill>
                  <a:srgbClr val="4EA72E"/>
                </a:solidFill>
              </a:rPr>
              <a:t>What happens if an emergency mental health hold is invoked by CPO or IP?</a:t>
            </a:r>
          </a:p>
        </p:txBody>
      </p:sp>
      <p:sp>
        <p:nvSpPr>
          <p:cNvPr id="3" name="Content Placeholder 2">
            <a:extLst>
              <a:ext uri="{FF2B5EF4-FFF2-40B4-BE49-F238E27FC236}">
                <a16:creationId xmlns:a16="http://schemas.microsoft.com/office/drawing/2014/main" id="{1E185DB7-1630-3155-6BB1-8C5438322AF0}"/>
              </a:ext>
            </a:extLst>
          </p:cNvPr>
          <p:cNvSpPr txBox="1">
            <a:spLocks noGrp="1"/>
          </p:cNvSpPr>
          <p:nvPr>
            <p:ph idx="1"/>
          </p:nvPr>
        </p:nvSpPr>
        <p:spPr>
          <a:xfrm>
            <a:off x="838203" y="1825627"/>
            <a:ext cx="9096012" cy="4351336"/>
          </a:xfrm>
        </p:spPr>
        <p:txBody>
          <a:bodyPr/>
          <a:lstStyle/>
          <a:p>
            <a:pPr marL="0" lvl="0" indent="0">
              <a:buNone/>
            </a:pPr>
            <a:r>
              <a:rPr lang="en-US"/>
              <a:t>If a certified peace officer or intervening professional initiates an emergency mental health hold,</a:t>
            </a:r>
          </a:p>
          <a:p>
            <a:pPr lvl="1"/>
            <a:r>
              <a:rPr lang="en-US"/>
              <a:t>The person can be taken into “protective custody” and</a:t>
            </a:r>
          </a:p>
          <a:p>
            <a:pPr lvl="1"/>
            <a:r>
              <a:rPr lang="en-US"/>
              <a:t>Transported to a facility designated for emergency mental health holds</a:t>
            </a:r>
          </a:p>
          <a:p>
            <a:pPr lvl="1"/>
            <a:r>
              <a:rPr lang="en-US"/>
              <a:t>Or, if such a facility is not available, the person can be taken to an “emergency medical services facility”</a:t>
            </a:r>
          </a:p>
          <a:p>
            <a:pPr marL="0" lvl="0" indent="0">
              <a:buNone/>
            </a:pPr>
            <a:r>
              <a:rPr lang="en-US"/>
              <a:t>Person can be transported by a certified peace officer, by a secure transportation provider (STP), or in collaboration with a </a:t>
            </a:r>
            <a:r>
              <a:rPr lang="en-US">
                <a:cs typeface="Times New Roman" pitchFamily="18"/>
              </a:rPr>
              <a:t>“behavioral health crisis response team”</a:t>
            </a:r>
          </a:p>
          <a:p>
            <a:pPr marL="457200" lvl="1" indent="0">
              <a:buNone/>
            </a:pPr>
            <a:endParaRPr lang="en-US"/>
          </a:p>
        </p:txBody>
      </p:sp>
      <p:pic>
        <p:nvPicPr>
          <p:cNvPr id="4" name="Graphic 4" descr="Ambulance outline">
            <a:extLst>
              <a:ext uri="{FF2B5EF4-FFF2-40B4-BE49-F238E27FC236}">
                <a16:creationId xmlns:a16="http://schemas.microsoft.com/office/drawing/2014/main" id="{DDF61EC8-FA2A-EB8A-0B38-3189DF47F1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76487" y="1825627"/>
            <a:ext cx="1920870" cy="1920870"/>
          </a:xfrm>
          <a:prstGeom prst="rect">
            <a:avLst/>
          </a:prstGeom>
          <a:noFill/>
          <a:ln cap="flat">
            <a:noFill/>
          </a:ln>
        </p:spPr>
      </p:pic>
      <p:pic>
        <p:nvPicPr>
          <p:cNvPr id="5" name="Graphic 6" descr="Hospital outline">
            <a:extLst>
              <a:ext uri="{FF2B5EF4-FFF2-40B4-BE49-F238E27FC236}">
                <a16:creationId xmlns:a16="http://schemas.microsoft.com/office/drawing/2014/main" id="{B9CE9E1C-6568-2424-4A19-476269CBB10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276487" y="4918795"/>
            <a:ext cx="1574075" cy="1574075"/>
          </a:xfrm>
          <a:prstGeom prst="rect">
            <a:avLst/>
          </a:prstGeom>
          <a:noFill/>
          <a:ln cap="flat">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7">
    <p:bg>
      <p:bgPr>
        <a:solidFill>
          <a:srgbClr val="C1E5F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CC666-13F5-C9F0-F8B0-74DEE757B32C}"/>
              </a:ext>
            </a:extLst>
          </p:cNvPr>
          <p:cNvSpPr txBox="1">
            <a:spLocks noGrp="1"/>
          </p:cNvSpPr>
          <p:nvPr>
            <p:ph type="title"/>
          </p:nvPr>
        </p:nvSpPr>
        <p:spPr>
          <a:solidFill>
            <a:srgbClr val="FFFFFF"/>
          </a:solidFill>
        </p:spPr>
        <p:txBody>
          <a:bodyPr/>
          <a:lstStyle/>
          <a:p>
            <a:pPr lvl="0"/>
            <a:r>
              <a:rPr lang="en-US">
                <a:solidFill>
                  <a:srgbClr val="4EA72E"/>
                </a:solidFill>
              </a:rPr>
              <a:t>What must be included in a petition to a court for an emergency mental health hold?</a:t>
            </a:r>
          </a:p>
        </p:txBody>
      </p:sp>
      <p:sp>
        <p:nvSpPr>
          <p:cNvPr id="3" name="Content Placeholder 2">
            <a:extLst>
              <a:ext uri="{FF2B5EF4-FFF2-40B4-BE49-F238E27FC236}">
                <a16:creationId xmlns:a16="http://schemas.microsoft.com/office/drawing/2014/main" id="{ED7A38E6-481D-81F1-C390-D05721E6D439}"/>
              </a:ext>
            </a:extLst>
          </p:cNvPr>
          <p:cNvSpPr txBox="1">
            <a:spLocks noGrp="1"/>
          </p:cNvSpPr>
          <p:nvPr>
            <p:ph idx="1"/>
          </p:nvPr>
        </p:nvSpPr>
        <p:spPr>
          <a:xfrm>
            <a:off x="613617" y="1887696"/>
            <a:ext cx="9685416" cy="4351336"/>
          </a:xfrm>
        </p:spPr>
        <p:txBody>
          <a:bodyPr/>
          <a:lstStyle/>
          <a:p>
            <a:pPr lvl="0">
              <a:lnSpc>
                <a:spcPct val="80000"/>
              </a:lnSpc>
            </a:pPr>
            <a:r>
              <a:rPr lang="en-US" sz="2600"/>
              <a:t>Name and address of person asking the court to initiate an emergency mental health hold (known as “the petitioner”)</a:t>
            </a:r>
          </a:p>
          <a:p>
            <a:pPr lvl="0">
              <a:lnSpc>
                <a:spcPct val="80000"/>
              </a:lnSpc>
            </a:pPr>
            <a:r>
              <a:rPr lang="en-US" sz="2600"/>
              <a:t>Name of the person for whom evaluation is being requested (known as “the respondent”).  If known, the person’s address, age, marital status, occupation, and any animals or dependent children in the person’s care</a:t>
            </a:r>
          </a:p>
          <a:p>
            <a:pPr lvl="0">
              <a:lnSpc>
                <a:spcPct val="80000"/>
              </a:lnSpc>
            </a:pPr>
            <a:r>
              <a:rPr lang="en-US" sz="2600"/>
              <a:t>Allegations of facts showing that the person has a mental health disorder AND as a result is a danger to self or others or gravely disabled and “reasonable grounds to warrant an evaluation”</a:t>
            </a:r>
          </a:p>
          <a:p>
            <a:pPr lvl="0">
              <a:lnSpc>
                <a:spcPct val="80000"/>
              </a:lnSpc>
            </a:pPr>
            <a:r>
              <a:rPr lang="en-US" sz="2600"/>
              <a:t>The name, address, and phone number of the attorney (if any) that most recently represented the person (in a mental health proceeding)</a:t>
            </a:r>
          </a:p>
        </p:txBody>
      </p:sp>
      <p:pic>
        <p:nvPicPr>
          <p:cNvPr id="4" name="Graphic 9" descr="Woman raising hands">
            <a:extLst>
              <a:ext uri="{FF2B5EF4-FFF2-40B4-BE49-F238E27FC236}">
                <a16:creationId xmlns:a16="http://schemas.microsoft.com/office/drawing/2014/main" id="{05B9A995-23FF-6B85-B39D-1539B08D637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097886" y="1320503"/>
            <a:ext cx="2851464" cy="1787487"/>
          </a:xfrm>
          <a:prstGeom prst="rect">
            <a:avLst/>
          </a:prstGeom>
          <a:noFill/>
          <a:ln cap="flat">
            <a:noFill/>
          </a:ln>
        </p:spPr>
      </p:pic>
      <p:pic>
        <p:nvPicPr>
          <p:cNvPr id="5" name="Graphic 19" descr="Checklist with solid fill">
            <a:extLst>
              <a:ext uri="{FF2B5EF4-FFF2-40B4-BE49-F238E27FC236}">
                <a16:creationId xmlns:a16="http://schemas.microsoft.com/office/drawing/2014/main" id="{747E46D6-84ED-392F-92A0-ED9C15AA20A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96251" y="4346545"/>
            <a:ext cx="2089486" cy="2089486"/>
          </a:xfrm>
          <a:prstGeom prst="rect">
            <a:avLst/>
          </a:prstGeom>
          <a:noFill/>
          <a:ln cap="flat">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10">
    <p:bg>
      <p:bgPr>
        <a:solidFill>
          <a:srgbClr val="C1E5F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6FBE5-921A-FA02-3FC9-BD242B1CE094}"/>
              </a:ext>
            </a:extLst>
          </p:cNvPr>
          <p:cNvSpPr txBox="1">
            <a:spLocks noGrp="1"/>
          </p:cNvSpPr>
          <p:nvPr>
            <p:ph type="title"/>
          </p:nvPr>
        </p:nvSpPr>
        <p:spPr>
          <a:solidFill>
            <a:srgbClr val="FFFFFF"/>
          </a:solidFill>
        </p:spPr>
        <p:txBody>
          <a:bodyPr/>
          <a:lstStyle/>
          <a:p>
            <a:pPr lvl="0"/>
            <a:r>
              <a:rPr lang="en-US">
                <a:solidFill>
                  <a:srgbClr val="4EA72E"/>
                </a:solidFill>
              </a:rPr>
              <a:t>The facility doing the evaluation SHALL require an application that  includes:</a:t>
            </a:r>
          </a:p>
        </p:txBody>
      </p:sp>
      <p:sp>
        <p:nvSpPr>
          <p:cNvPr id="3" name="Content Placeholder 2">
            <a:extLst>
              <a:ext uri="{FF2B5EF4-FFF2-40B4-BE49-F238E27FC236}">
                <a16:creationId xmlns:a16="http://schemas.microsoft.com/office/drawing/2014/main" id="{23A9E573-84CB-A6D4-7197-006D100B816F}"/>
              </a:ext>
            </a:extLst>
          </p:cNvPr>
          <p:cNvSpPr txBox="1">
            <a:spLocks noGrp="1"/>
          </p:cNvSpPr>
          <p:nvPr>
            <p:ph idx="1"/>
          </p:nvPr>
        </p:nvSpPr>
        <p:spPr/>
        <p:txBody>
          <a:bodyPr/>
          <a:lstStyle/>
          <a:p>
            <a:pPr lvl="1"/>
            <a:r>
              <a:rPr lang="en-US" sz="2800"/>
              <a:t>Description of the circumstances in which the person came to the attention of the officer or intervening professional</a:t>
            </a:r>
          </a:p>
          <a:p>
            <a:pPr lvl="1"/>
            <a:r>
              <a:rPr lang="en-US" sz="2800"/>
              <a:t>Facts known to the officer or intervening professional that show that the person has a mental health disorder and as a result, is a danger to self or others or is gravely disabled</a:t>
            </a:r>
          </a:p>
          <a:p>
            <a:pPr lvl="1"/>
            <a:r>
              <a:rPr lang="en-US" sz="2800"/>
              <a:t>When the person was taken into custody, and who brought the person’s condition to the attention of the officer or intervening professional</a:t>
            </a:r>
          </a:p>
          <a:p>
            <a:pPr marL="0" lvl="0" indent="0">
              <a:buNone/>
            </a:pPr>
            <a:r>
              <a:rPr lang="en-US"/>
              <a:t>A copy of the application must be given to the person being evaluated, and the application must be saved.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D39B7-097C-74DB-FEC5-08A310D3081E}"/>
              </a:ext>
            </a:extLst>
          </p:cNvPr>
          <p:cNvSpPr txBox="1">
            <a:spLocks noGrp="1"/>
          </p:cNvSpPr>
          <p:nvPr>
            <p:ph type="title"/>
          </p:nvPr>
        </p:nvSpPr>
        <p:spPr>
          <a:xfrm>
            <a:off x="838203" y="140543"/>
            <a:ext cx="10515600" cy="1325559"/>
          </a:xfrm>
        </p:spPr>
        <p:txBody>
          <a:bodyPr/>
          <a:lstStyle/>
          <a:p>
            <a:pPr lvl="0"/>
            <a:r>
              <a:rPr lang="en-US" sz="4000">
                <a:solidFill>
                  <a:srgbClr val="4EA72E"/>
                </a:solidFill>
              </a:rPr>
              <a:t>What happens if court receives a petition from “a person” for an emergency mental health hold?</a:t>
            </a:r>
          </a:p>
        </p:txBody>
      </p:sp>
      <p:sp>
        <p:nvSpPr>
          <p:cNvPr id="3" name="Content Placeholder 2">
            <a:extLst>
              <a:ext uri="{FF2B5EF4-FFF2-40B4-BE49-F238E27FC236}">
                <a16:creationId xmlns:a16="http://schemas.microsoft.com/office/drawing/2014/main" id="{5FF05A35-1AF8-E65D-B433-522A3BEA3442}"/>
              </a:ext>
            </a:extLst>
          </p:cNvPr>
          <p:cNvSpPr txBox="1">
            <a:spLocks noGrp="1"/>
          </p:cNvSpPr>
          <p:nvPr>
            <p:ph idx="1"/>
          </p:nvPr>
        </p:nvSpPr>
        <p:spPr>
          <a:xfrm>
            <a:off x="649699" y="2205706"/>
            <a:ext cx="5522500" cy="4351336"/>
          </a:xfrm>
        </p:spPr>
        <p:txBody>
          <a:bodyPr/>
          <a:lstStyle/>
          <a:p>
            <a:pPr marL="0" lvl="0" indent="0">
              <a:lnSpc>
                <a:spcPct val="80000"/>
              </a:lnSpc>
              <a:buNone/>
            </a:pPr>
            <a:r>
              <a:rPr lang="en-US" sz="2600" b="1"/>
              <a:t>If the court DOES NOT believe there is probable cause:</a:t>
            </a:r>
          </a:p>
          <a:p>
            <a:pPr lvl="0">
              <a:lnSpc>
                <a:spcPct val="80000"/>
              </a:lnSpc>
            </a:pPr>
            <a:r>
              <a:rPr lang="en-US" sz="2600"/>
              <a:t>The judge SHALL order that the person be screened to determine whether there is probable cause to believe the allegations in the petition</a:t>
            </a:r>
          </a:p>
          <a:p>
            <a:pPr lvl="0">
              <a:lnSpc>
                <a:spcPct val="80000"/>
              </a:lnSpc>
            </a:pPr>
            <a:r>
              <a:rPr lang="en-US" sz="2600"/>
              <a:t>After screening, a report SHALL be filed with the court, AND</a:t>
            </a:r>
          </a:p>
          <a:p>
            <a:pPr lvl="0">
              <a:lnSpc>
                <a:spcPct val="80000"/>
              </a:lnSpc>
            </a:pPr>
            <a:r>
              <a:rPr lang="en-US" sz="2600"/>
              <a:t>An emergency mental health hold CAN be initiated at the time of screening</a:t>
            </a:r>
          </a:p>
        </p:txBody>
      </p:sp>
      <p:sp>
        <p:nvSpPr>
          <p:cNvPr id="4" name="Content Placeholder 3">
            <a:extLst>
              <a:ext uri="{FF2B5EF4-FFF2-40B4-BE49-F238E27FC236}">
                <a16:creationId xmlns:a16="http://schemas.microsoft.com/office/drawing/2014/main" id="{76DF3510-B85C-1022-9B07-2626CDF98E2D}"/>
              </a:ext>
            </a:extLst>
          </p:cNvPr>
          <p:cNvSpPr txBox="1">
            <a:spLocks noGrp="1"/>
          </p:cNvSpPr>
          <p:nvPr>
            <p:ph idx="2"/>
          </p:nvPr>
        </p:nvSpPr>
        <p:spPr>
          <a:xfrm>
            <a:off x="6300536" y="2205706"/>
            <a:ext cx="5522500" cy="4351336"/>
          </a:xfrm>
        </p:spPr>
        <p:txBody>
          <a:bodyPr/>
          <a:lstStyle/>
          <a:p>
            <a:pPr marL="0" lvl="0" indent="0">
              <a:lnSpc>
                <a:spcPct val="80000"/>
              </a:lnSpc>
              <a:buNone/>
            </a:pPr>
            <a:r>
              <a:rPr lang="en-US" sz="2600" b="1"/>
              <a:t>If the court believes there IS probable cause:</a:t>
            </a:r>
          </a:p>
          <a:p>
            <a:pPr lvl="0">
              <a:lnSpc>
                <a:spcPct val="80000"/>
              </a:lnSpc>
            </a:pPr>
            <a:r>
              <a:rPr lang="en-US" sz="2600"/>
              <a:t>AND the person has refused voluntary evaluation,</a:t>
            </a:r>
          </a:p>
          <a:p>
            <a:pPr lvl="0">
              <a:lnSpc>
                <a:spcPct val="80000"/>
              </a:lnSpc>
            </a:pPr>
            <a:r>
              <a:rPr lang="en-US" sz="2600"/>
              <a:t>The court SHALL order that the person be taken into custody for an evaluation</a:t>
            </a:r>
          </a:p>
          <a:p>
            <a:pPr lvl="0">
              <a:lnSpc>
                <a:spcPct val="80000"/>
              </a:lnSpc>
            </a:pPr>
            <a:r>
              <a:rPr lang="en-US" sz="2600"/>
              <a:t>Transported by certified peace officer or secure transportation provider to a facility designated for emergency mental health holds (“designated facility”)</a:t>
            </a:r>
          </a:p>
        </p:txBody>
      </p:sp>
      <p:pic>
        <p:nvPicPr>
          <p:cNvPr id="5" name="Graphic 5" descr="Close outline">
            <a:extLst>
              <a:ext uri="{FF2B5EF4-FFF2-40B4-BE49-F238E27FC236}">
                <a16:creationId xmlns:a16="http://schemas.microsoft.com/office/drawing/2014/main" id="{FE265E0D-877E-E8B6-C3C8-312A3D38D9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53749" y="1344899"/>
            <a:ext cx="914400" cy="914400"/>
          </a:xfrm>
          <a:prstGeom prst="rect">
            <a:avLst/>
          </a:prstGeom>
          <a:noFill/>
          <a:ln cap="flat">
            <a:noFill/>
          </a:ln>
        </p:spPr>
      </p:pic>
      <p:pic>
        <p:nvPicPr>
          <p:cNvPr id="6" name="Graphic 7" descr="Badge Tick1 outline">
            <a:extLst>
              <a:ext uri="{FF2B5EF4-FFF2-40B4-BE49-F238E27FC236}">
                <a16:creationId xmlns:a16="http://schemas.microsoft.com/office/drawing/2014/main" id="{BD88F852-2929-2B41-25B3-10E0C5D2540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830546" y="1344899"/>
            <a:ext cx="914400" cy="914400"/>
          </a:xfrm>
          <a:prstGeom prst="rect">
            <a:avLst/>
          </a:prstGeom>
          <a:noFill/>
          <a:ln cap="flat">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A7E7A-8FE6-1E6E-932C-2FAC84FBBAE1}"/>
              </a:ext>
            </a:extLst>
          </p:cNvPr>
          <p:cNvSpPr txBox="1">
            <a:spLocks noGrp="1"/>
          </p:cNvSpPr>
          <p:nvPr>
            <p:ph type="title"/>
          </p:nvPr>
        </p:nvSpPr>
        <p:spPr/>
        <p:txBody>
          <a:bodyPr/>
          <a:lstStyle/>
          <a:p>
            <a:pPr lvl="0"/>
            <a:r>
              <a:rPr lang="en-US">
                <a:solidFill>
                  <a:srgbClr val="4EA72E"/>
                </a:solidFill>
              </a:rPr>
              <a:t>If the court DOES order an emergency mental health hold</a:t>
            </a:r>
          </a:p>
        </p:txBody>
      </p:sp>
      <p:sp>
        <p:nvSpPr>
          <p:cNvPr id="3" name="Content Placeholder 2">
            <a:extLst>
              <a:ext uri="{FF2B5EF4-FFF2-40B4-BE49-F238E27FC236}">
                <a16:creationId xmlns:a16="http://schemas.microsoft.com/office/drawing/2014/main" id="{CECE3FD2-1361-05FB-558A-1ACBA8954E09}"/>
              </a:ext>
            </a:extLst>
          </p:cNvPr>
          <p:cNvSpPr txBox="1">
            <a:spLocks noGrp="1"/>
          </p:cNvSpPr>
          <p:nvPr>
            <p:ph idx="1"/>
          </p:nvPr>
        </p:nvSpPr>
        <p:spPr/>
        <p:txBody>
          <a:bodyPr/>
          <a:lstStyle/>
          <a:p>
            <a:pPr lvl="0"/>
            <a:r>
              <a:rPr lang="en-US"/>
              <a:t>The person (ordered to be evaluated) must be given a copy of the petition and of the order for evaluation</a:t>
            </a:r>
          </a:p>
          <a:p>
            <a:pPr lvl="0"/>
            <a:r>
              <a:rPr lang="en-US"/>
              <a:t>Copies of petition and order for evaluation must also promptly be given to “one lay person designated by the respondent” (any person of the patient’s choosing” and to the person in charge of the facility named in the order</a:t>
            </a:r>
          </a:p>
          <a:p>
            <a:pPr lvl="0"/>
            <a:r>
              <a:rPr lang="en-US"/>
              <a:t>If the person refuses to accept copies of these documents, this refusal must be documented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6986</TotalTime>
  <Words>3370</Words>
  <Application>Microsoft Office PowerPoint</Application>
  <PresentationFormat>Widescreen</PresentationFormat>
  <Paragraphs>205</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Aptos</vt:lpstr>
      <vt:lpstr>Aptos Display</vt:lpstr>
      <vt:lpstr>Arial</vt:lpstr>
      <vt:lpstr>Courier New</vt:lpstr>
      <vt:lpstr>Times New Roman</vt:lpstr>
      <vt:lpstr>Office Theme</vt:lpstr>
      <vt:lpstr>I’ve been put on a mental health hold.  </vt:lpstr>
      <vt:lpstr>Basic criteria are that you have a “mental health disorder,” and as a result you are:</vt:lpstr>
      <vt:lpstr>There are 3 main types of civil/involuntary commitment for mental health:</vt:lpstr>
      <vt:lpstr>Emergency mental health hold (up to 72 hours)</vt:lpstr>
      <vt:lpstr>What happens if an emergency mental health hold is invoked by CPO or IP?</vt:lpstr>
      <vt:lpstr>What must be included in a petition to a court for an emergency mental health hold?</vt:lpstr>
      <vt:lpstr>The facility doing the evaluation SHALL require an application that  includes:</vt:lpstr>
      <vt:lpstr>What happens if court receives a petition from “a person” for an emergency mental health hold?</vt:lpstr>
      <vt:lpstr>If the court DOES order an emergency mental health hold</vt:lpstr>
      <vt:lpstr>What happens once a person is “taken into custody” for evaluation?</vt:lpstr>
      <vt:lpstr>What happens after person is taken to the designated facility?</vt:lpstr>
      <vt:lpstr>PowerPoint Presentation</vt:lpstr>
      <vt:lpstr>Who is a “professional person” that can initiate a certification?</vt:lpstr>
      <vt:lpstr>What are my rights while on an emergency mental health hold? (must be advised of these rights)</vt:lpstr>
      <vt:lpstr>What are my rights while on an emergency mental health hold? (must be advised of these rights)</vt:lpstr>
      <vt:lpstr>Rights while on an emergency mental health hold</vt:lpstr>
      <vt:lpstr>What are my rights while on an emergency mental health hold? (must be advised of these rights)</vt:lpstr>
      <vt:lpstr>Important Notes about Rights (emergency holds):</vt:lpstr>
      <vt:lpstr>Short-term certification (C.R.S. §27-65-109) (up to 3 months, 6 months if extended) </vt:lpstr>
      <vt:lpstr>The “notice of certification” must:</vt:lpstr>
      <vt:lpstr>Your Rights Once Short-term Certification is filed:</vt:lpstr>
      <vt:lpstr>Your Rights Once Short-term Certification is filed (continued):</vt:lpstr>
      <vt:lpstr>Extension of a Short-Term Certification (up to another 3 months)</vt:lpstr>
      <vt:lpstr>Long-Term Certification (C.R.S. §27-65-110) (up to 6 months at a time, can be repeated over and over) </vt:lpstr>
      <vt:lpstr>Long-Term Certification (C.R.S. §27-65-110) (up to 6 months at a time, can be repeated over and over) </vt:lpstr>
      <vt:lpstr>PowerPoint Presentation</vt:lpstr>
      <vt:lpstr>What rights do I have while receiving inpatient treatment on a short-term or long-term certification?</vt:lpstr>
      <vt:lpstr>PowerPoint Presentation</vt:lpstr>
      <vt:lpstr>PowerPoint Presentation</vt:lpstr>
      <vt:lpstr> How can a facility restrict these rights?</vt:lpstr>
      <vt:lpstr>Important Notes about Rights: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Meghan Baker</dc:creator>
  <cp:lastModifiedBy>Felix Ortiz</cp:lastModifiedBy>
  <cp:revision>32</cp:revision>
  <dcterms:created xsi:type="dcterms:W3CDTF">2024-12-04T22:12:40Z</dcterms:created>
  <dcterms:modified xsi:type="dcterms:W3CDTF">2025-09-04T19:52:16Z</dcterms:modified>
</cp:coreProperties>
</file>